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53"/>
  </p:notesMasterIdLst>
  <p:sldIdLst>
    <p:sldId id="257" r:id="rId2"/>
    <p:sldId id="305" r:id="rId3"/>
    <p:sldId id="306" r:id="rId4"/>
    <p:sldId id="308" r:id="rId5"/>
    <p:sldId id="312" r:id="rId6"/>
    <p:sldId id="311" r:id="rId7"/>
    <p:sldId id="309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3" r:id="rId28"/>
    <p:sldId id="334" r:id="rId29"/>
    <p:sldId id="335" r:id="rId30"/>
    <p:sldId id="336" r:id="rId31"/>
    <p:sldId id="338" r:id="rId32"/>
    <p:sldId id="339" r:id="rId33"/>
    <p:sldId id="337" r:id="rId34"/>
    <p:sldId id="340" r:id="rId35"/>
    <p:sldId id="341" r:id="rId36"/>
    <p:sldId id="342" r:id="rId37"/>
    <p:sldId id="343" r:id="rId38"/>
    <p:sldId id="344" r:id="rId39"/>
    <p:sldId id="345" r:id="rId40"/>
    <p:sldId id="346" r:id="rId41"/>
    <p:sldId id="347" r:id="rId42"/>
    <p:sldId id="348" r:id="rId43"/>
    <p:sldId id="349" r:id="rId44"/>
    <p:sldId id="350" r:id="rId45"/>
    <p:sldId id="351" r:id="rId46"/>
    <p:sldId id="352" r:id="rId47"/>
    <p:sldId id="353" r:id="rId48"/>
    <p:sldId id="354" r:id="rId49"/>
    <p:sldId id="355" r:id="rId50"/>
    <p:sldId id="356" r:id="rId51"/>
    <p:sldId id="278" r:id="rId52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erver\Data\OBSHTI\Projects_raboteshti\Razrabotvane%20na%20proekti\OA_Veliko_Tarnovo_MO_AKT_OSR\Pomoshen_MO_OA_Veliko_Tarnovo_30.01.2018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server\Data\OBSHTI\Projects_raboteshti\Razrabotvane%20na%20proekti\OA_Veliko_Tarnovo_MO_AKT_OSR\Pomoshen_MO_OA_Veliko_Tarnovo_27.11.2017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'%'!$B$2</c:f>
              <c:strCache>
                <c:ptCount val="1"/>
                <c:pt idx="0">
                  <c:v>Приоритет 1</c:v>
                </c:pt>
              </c:strCache>
            </c:strRef>
          </c:tx>
          <c:spPr>
            <a:solidFill>
              <a:srgbClr val="B01513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'%'!$C$1</c:f>
              <c:strCache>
                <c:ptCount val="1"/>
                <c:pt idx="0">
                  <c:v>Реално</c:v>
                </c:pt>
              </c:strCache>
            </c:strRef>
          </c:cat>
          <c:val>
            <c:numRef>
              <c:f>'%'!$C$2</c:f>
              <c:numCache>
                <c:formatCode>#,##0</c:formatCode>
                <c:ptCount val="1"/>
                <c:pt idx="0">
                  <c:v>168343.69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990-41EA-8B12-17EA64789AAE}"/>
            </c:ext>
          </c:extLst>
        </c:ser>
        <c:ser>
          <c:idx val="1"/>
          <c:order val="1"/>
          <c:tx>
            <c:strRef>
              <c:f>'%'!$B$3</c:f>
              <c:strCache>
                <c:ptCount val="1"/>
                <c:pt idx="0">
                  <c:v>Приоритет 2</c:v>
                </c:pt>
              </c:strCache>
            </c:strRef>
          </c:tx>
          <c:spPr>
            <a:solidFill>
              <a:srgbClr val="EA6312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'%'!$C$1</c:f>
              <c:strCache>
                <c:ptCount val="1"/>
                <c:pt idx="0">
                  <c:v>Реално</c:v>
                </c:pt>
              </c:strCache>
            </c:strRef>
          </c:cat>
          <c:val>
            <c:numRef>
              <c:f>'%'!$C$3</c:f>
              <c:numCache>
                <c:formatCode>#,##0</c:formatCode>
                <c:ptCount val="1"/>
                <c:pt idx="0">
                  <c:v>16906.400000000001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990-41EA-8B12-17EA64789AAE}"/>
            </c:ext>
          </c:extLst>
        </c:ser>
        <c:ser>
          <c:idx val="2"/>
          <c:order val="2"/>
          <c:tx>
            <c:strRef>
              <c:f>'%'!$B$4</c:f>
              <c:strCache>
                <c:ptCount val="1"/>
                <c:pt idx="0">
                  <c:v>Приоритет 3</c:v>
                </c:pt>
              </c:strCache>
            </c:strRef>
          </c:tx>
          <c:spPr>
            <a:solidFill>
              <a:srgbClr val="E6B729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'%'!$C$1</c:f>
              <c:strCache>
                <c:ptCount val="1"/>
                <c:pt idx="0">
                  <c:v>Реално</c:v>
                </c:pt>
              </c:strCache>
            </c:strRef>
          </c:cat>
          <c:val>
            <c:numRef>
              <c:f>'%'!$C$4</c:f>
              <c:numCache>
                <c:formatCode>#,##0</c:formatCode>
                <c:ptCount val="1"/>
                <c:pt idx="0">
                  <c:v>26284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990-41EA-8B12-17EA64789AAE}"/>
            </c:ext>
          </c:extLst>
        </c:ser>
        <c:ser>
          <c:idx val="3"/>
          <c:order val="3"/>
          <c:tx>
            <c:strRef>
              <c:f>'%'!$B$5</c:f>
              <c:strCache>
                <c:ptCount val="1"/>
                <c:pt idx="0">
                  <c:v>Приоритет 4</c:v>
                </c:pt>
              </c:strCache>
            </c:strRef>
          </c:tx>
          <c:spPr>
            <a:solidFill>
              <a:srgbClr val="6AAC90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'%'!$C$1</c:f>
              <c:strCache>
                <c:ptCount val="1"/>
                <c:pt idx="0">
                  <c:v>Реално</c:v>
                </c:pt>
              </c:strCache>
            </c:strRef>
          </c:cat>
          <c:val>
            <c:numRef>
              <c:f>'%'!$C$5</c:f>
              <c:numCache>
                <c:formatCode>#,##0</c:formatCode>
                <c:ptCount val="1"/>
                <c:pt idx="0">
                  <c:v>154111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990-41EA-8B12-17EA64789AAE}"/>
            </c:ext>
          </c:extLst>
        </c:ser>
        <c:ser>
          <c:idx val="4"/>
          <c:order val="4"/>
          <c:tx>
            <c:strRef>
              <c:f>'%'!$B$6</c:f>
              <c:strCache>
                <c:ptCount val="1"/>
                <c:pt idx="0">
                  <c:v>Приоритет 5</c:v>
                </c:pt>
              </c:strCache>
            </c:strRef>
          </c:tx>
          <c:spPr>
            <a:solidFill>
              <a:srgbClr val="54849A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'%'!$C$1</c:f>
              <c:strCache>
                <c:ptCount val="1"/>
                <c:pt idx="0">
                  <c:v>Реално</c:v>
                </c:pt>
              </c:strCache>
            </c:strRef>
          </c:cat>
          <c:val>
            <c:numRef>
              <c:f>'%'!$C$6</c:f>
              <c:numCache>
                <c:formatCode>#,##0</c:formatCode>
                <c:ptCount val="1"/>
                <c:pt idx="0">
                  <c:v>107733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990-41EA-8B12-17EA64789AAE}"/>
            </c:ext>
          </c:extLst>
        </c:ser>
        <c:ser>
          <c:idx val="5"/>
          <c:order val="5"/>
          <c:tx>
            <c:strRef>
              <c:f>'%'!$B$7</c:f>
              <c:strCache>
                <c:ptCount val="1"/>
                <c:pt idx="0">
                  <c:v>Приоритет 6</c:v>
                </c:pt>
              </c:strCache>
            </c:strRef>
          </c:tx>
          <c:spPr>
            <a:solidFill>
              <a:srgbClr val="9E5E9B"/>
            </a:solidFill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'%'!$C$1</c:f>
              <c:strCache>
                <c:ptCount val="1"/>
                <c:pt idx="0">
                  <c:v>Реално</c:v>
                </c:pt>
              </c:strCache>
            </c:strRef>
          </c:cat>
          <c:val>
            <c:numRef>
              <c:f>'%'!$C$7</c:f>
              <c:numCache>
                <c:formatCode>#,##0</c:formatCode>
                <c:ptCount val="1"/>
                <c:pt idx="0">
                  <c:v>48705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990-41EA-8B12-17EA64789A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-1759553744"/>
        <c:axId val="-1759558640"/>
      </c:barChart>
      <c:catAx>
        <c:axId val="-1759553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-1759558640"/>
        <c:crosses val="autoZero"/>
        <c:auto val="1"/>
        <c:lblAlgn val="ctr"/>
        <c:lblOffset val="100"/>
        <c:noMultiLvlLbl val="0"/>
      </c:catAx>
      <c:valAx>
        <c:axId val="-1759558640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bg-BG"/>
          </a:p>
        </c:txPr>
        <c:crossAx val="-175955374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spPr>
        <a:noFill/>
        <a:ln w="25400">
          <a:noFill/>
        </a:ln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bg-BG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bg-BG" sz="1000"/>
              <a:t>Тежест на изпълнение на целите на ОСР </a:t>
            </a:r>
            <a:r>
              <a:rPr lang="bg-BG" sz="1000" b="1" i="0" u="none" strike="noStrike" baseline="0">
                <a:effectLst/>
              </a:rPr>
              <a:t>Велико Търново </a:t>
            </a:r>
            <a:r>
              <a:rPr lang="bg-BG" sz="1000"/>
              <a:t>2014-2020 от общото изпълнение</a:t>
            </a:r>
          </a:p>
        </c:rich>
      </c:tx>
      <c:layout/>
      <c:overlay val="0"/>
      <c:spPr>
        <a:noFill/>
        <a:ln w="25400">
          <a:noFill/>
        </a:ln>
      </c:spPr>
    </c:title>
    <c:autoTitleDeleted val="0"/>
    <c:view3D>
      <c:rotX val="5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277777777777777E-2"/>
          <c:y val="0.16171554831160448"/>
          <c:w val="0.79931813210848657"/>
          <c:h val="0.8068000086542777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23F-4D1C-9A42-B83D45AF93C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23F-4D1C-9A42-B83D45AF93C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23F-4D1C-9A42-B83D45AF93C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23F-4D1C-9A42-B83D45AF93C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23F-4D1C-9A42-B83D45AF93C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23F-4D1C-9A42-B83D45AF93C7}"/>
              </c:ext>
            </c:extLst>
          </c:dPt>
          <c:dLbls>
            <c:dLbl>
              <c:idx val="0"/>
              <c:layout>
                <c:manualLayout>
                  <c:x val="-0.10226605602871076"/>
                  <c:y val="4.0822702040293701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FFFFFF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23F-4D1C-9A42-B83D45AF93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5840430660453151E-2"/>
                  <c:y val="-0.12150968933761337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FFFFFF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23F-4D1C-9A42-B83D45AF93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9754673522952485E-2"/>
                  <c:y val="-0.1351243289710739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FFFFFF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23F-4D1C-9A42-B83D45AF93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6534897423536341E-2"/>
                  <c:y val="-0.15600171929728304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FFFFFF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23F-4D1C-9A42-B83D45AF93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6499812523434574E-2"/>
                  <c:y val="9.8674860764355679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/>
                <a:lstStyle/>
                <a:p>
                  <a:pPr>
                    <a:defRPr sz="800" b="1" i="0" u="none" strike="noStrike" baseline="0">
                      <a:solidFill>
                        <a:srgbClr val="FFFFFF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bg-BG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23F-4D1C-9A42-B83D45AF93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6.007740103915582E-2"/>
                  <c:y val="8.908520581268804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323F-4D1C-9A42-B83D45AF93C7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1" i="0" u="none" strike="noStrike" baseline="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bg-BG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'%'!$B$2:$B$7</c:f>
              <c:strCache>
                <c:ptCount val="6"/>
                <c:pt idx="0">
                  <c:v>Приоритет 1</c:v>
                </c:pt>
                <c:pt idx="1">
                  <c:v>Приоритет 2</c:v>
                </c:pt>
                <c:pt idx="2">
                  <c:v>Приоритет 3</c:v>
                </c:pt>
                <c:pt idx="3">
                  <c:v>Приоритет 4</c:v>
                </c:pt>
                <c:pt idx="4">
                  <c:v>Приоритет 5</c:v>
                </c:pt>
                <c:pt idx="5">
                  <c:v>Приоритет 6</c:v>
                </c:pt>
              </c:strCache>
            </c:strRef>
          </c:cat>
          <c:val>
            <c:numRef>
              <c:f>'%'!$C$2:$C$7</c:f>
              <c:numCache>
                <c:formatCode>#,##0</c:formatCode>
                <c:ptCount val="6"/>
                <c:pt idx="0">
                  <c:v>168343.69</c:v>
                </c:pt>
                <c:pt idx="1">
                  <c:v>16796.400000000001</c:v>
                </c:pt>
                <c:pt idx="2">
                  <c:v>25947</c:v>
                </c:pt>
                <c:pt idx="3">
                  <c:v>156817</c:v>
                </c:pt>
                <c:pt idx="4">
                  <c:v>106847</c:v>
                </c:pt>
                <c:pt idx="5">
                  <c:v>48705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23F-4D1C-9A42-B83D45AF93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4137620297462816"/>
          <c:y val="8.8466326745865326E-2"/>
          <c:w val="0.3571673228346457"/>
          <c:h val="0.5761184301861211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bg-BG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bg-BG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5BB6F-C716-4BCF-A819-A354637494B6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25842-43F3-4572-AE68-A545DB74EF07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5565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332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0815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9767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10721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74212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44048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738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33140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18790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84632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04252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EA214-8A8D-45CA-B2B1-904177BBDBC2}" type="datetimeFigureOut">
              <a:rPr lang="bg-BG" smtClean="0"/>
              <a:t>27.3.2018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23052-1091-4979-BD61-36AE01A3C931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52739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#_ftnref1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ppm-bg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49213"/>
            <a:ext cx="8135937" cy="1143000"/>
          </a:xfrm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bg-BG" sz="22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n-ea"/>
                <a:cs typeface="Arial" panose="020B0604020202020204" pitchFamily="34" charset="0"/>
              </a:rPr>
              <a:t>ИНСТИТУТ ЗА УПРАВЛЕНИЕ НА ПРОГРАМИ И ПРОЕКТИ </a:t>
            </a:r>
            <a:br>
              <a:rPr lang="bg-BG" sz="22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n-ea"/>
                <a:cs typeface="Arial" panose="020B0604020202020204" pitchFamily="34" charset="0"/>
              </a:rPr>
            </a:br>
            <a:endParaRPr lang="bg-BG" sz="800" dirty="0">
              <a:solidFill>
                <a:srgbClr val="0033CC"/>
              </a:solidFill>
            </a:endParaRPr>
          </a:p>
        </p:txBody>
      </p:sp>
      <p:pic>
        <p:nvPicPr>
          <p:cNvPr id="11267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itle 1"/>
          <p:cNvSpPr txBox="1">
            <a:spLocks/>
          </p:cNvSpPr>
          <p:nvPr/>
        </p:nvSpPr>
        <p:spPr bwMode="auto">
          <a:xfrm>
            <a:off x="0" y="1700212"/>
            <a:ext cx="9143999" cy="3889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bg-BG" sz="4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МЕЖДИННА ОЦЕНКА И АКТУАЛИЗАЦИЯ </a:t>
            </a:r>
            <a:r>
              <a:rPr lang="bg-BG" sz="4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bg-BG" sz="4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ОБЛАСТНА </a:t>
            </a:r>
            <a:r>
              <a:rPr lang="bg-BG" sz="4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СТРАТЕГИЯ ЗА РАЗВИТИЕ НА ОБЛАСТ </a:t>
            </a:r>
            <a:r>
              <a:rPr lang="bg-BG" sz="4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ВЕЛИКО ТЪРНОВО</a:t>
            </a:r>
          </a:p>
          <a:p>
            <a:pPr algn="ctr" eaLnBrk="1" hangingPunct="1">
              <a:spcBef>
                <a:spcPct val="20000"/>
              </a:spcBef>
            </a:pPr>
            <a:r>
              <a:rPr lang="bg-BG" sz="4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4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bg-BG" sz="4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ПЕРИОДА 2014-2020 г</a:t>
            </a:r>
            <a:r>
              <a:rPr lang="en-US" sz="4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bg-BG" sz="4000" b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20000"/>
              </a:spcBef>
            </a:pPr>
            <a:endParaRPr lang="bg-BG" altLang="bg-BG" sz="40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bg-BG" altLang="bg-BG" sz="28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Доц. д-р Георги Бърдаров</a:t>
            </a:r>
          </a:p>
          <a:p>
            <a:pPr algn="ctr" eaLnBrk="1" hangingPunct="1">
              <a:spcBef>
                <a:spcPct val="20000"/>
              </a:spcBef>
            </a:pPr>
            <a:r>
              <a:rPr lang="bg-BG" altLang="bg-BG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27.03.2018 г.</a:t>
            </a:r>
            <a:endParaRPr lang="bg-BG" altLang="bg-BG" sz="2000" b="1" i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6092825"/>
            <a:ext cx="998537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13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10000"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Стратегически цели</a:t>
            </a:r>
          </a:p>
          <a:p>
            <a:r>
              <a:rPr lang="bg-BG" b="1" i="1" dirty="0">
                <a:solidFill>
                  <a:srgbClr val="FF0000"/>
                </a:solidFill>
              </a:rPr>
              <a:t>Стратегическа цел 1 „Икономически растеж с по-високи темпове от средните за страната“ </a:t>
            </a:r>
            <a:endParaRPr lang="bg-BG" b="1" i="1" dirty="0" smtClean="0">
              <a:solidFill>
                <a:srgbClr val="FF0000"/>
              </a:solidFill>
            </a:endParaRPr>
          </a:p>
          <a:p>
            <a:r>
              <a:rPr lang="bg-BG" b="1" i="1" dirty="0">
                <a:solidFill>
                  <a:srgbClr val="FF0000"/>
                </a:solidFill>
              </a:rPr>
              <a:t>Стратегическа цел 2 „Социална сигурност, равнопоставеност и перспективност“ </a:t>
            </a:r>
            <a:endParaRPr lang="bg-BG" b="1" i="1" dirty="0" smtClean="0">
              <a:solidFill>
                <a:srgbClr val="FF0000"/>
              </a:solidFill>
            </a:endParaRPr>
          </a:p>
          <a:p>
            <a:r>
              <a:rPr lang="bg-BG" b="1" i="1" dirty="0">
                <a:solidFill>
                  <a:srgbClr val="FF0000"/>
                </a:solidFill>
              </a:rPr>
              <a:t>Стратегическа цел 3 „Съвременни инфраструктури, висококачествени комунални услуги, уникално културно наследство и съхранена околна среда“ </a:t>
            </a:r>
            <a:endParaRPr lang="bg-BG" b="1" i="1" dirty="0" smtClean="0">
              <a:solidFill>
                <a:srgbClr val="FF0000"/>
              </a:solidFill>
            </a:endParaRPr>
          </a:p>
          <a:p>
            <a:r>
              <a:rPr lang="bg-BG" b="1" i="1" dirty="0">
                <a:solidFill>
                  <a:srgbClr val="FF0000"/>
                </a:solidFill>
              </a:rPr>
              <a:t>Стратегическа цел 4 „Добро планиране и управление, сътрудничество и междуобщинско коопериране“ </a:t>
            </a:r>
            <a:endParaRPr lang="bg-BG" b="1" i="1" dirty="0" smtClean="0">
              <a:solidFill>
                <a:srgbClr val="FF0000"/>
              </a:solidFill>
            </a:endParaRPr>
          </a:p>
          <a:p>
            <a:r>
              <a:rPr lang="bg-BG" dirty="0">
                <a:solidFill>
                  <a:srgbClr val="0033CC"/>
                </a:solidFill>
              </a:rPr>
              <a:t>Планирани са и общо 6 приоритетни области, които предлагат специфични интервенции, насочени към изпълнение на поставените стратегически цели на ОСР. </a:t>
            </a:r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635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10000"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стратегическите цели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по</a:t>
            </a:r>
            <a:r>
              <a:rPr lang="bg-BG" b="1" dirty="0">
                <a:solidFill>
                  <a:srgbClr val="FF0000"/>
                </a:solidFill>
              </a:rPr>
              <a:t> Стратегическа цел 1 „Икономически растеж с по-високи темпове от средните за страната“ </a:t>
            </a:r>
            <a:r>
              <a:rPr lang="bg-BG" dirty="0">
                <a:solidFill>
                  <a:srgbClr val="FF0000"/>
                </a:solidFill>
              </a:rPr>
              <a:t>са изпълнени частично. Индикаторът нетни приходи от продажби на нефинансовите предприятия като дял от общите приходи за страната не достига направената прогноза за 2,2% от тези в страната и дори намалява спрямо първоначалната си стойност от 1,91% на 1,81%. Това означава, че приносът на местната икономика в страната намалява, въпреки увеличението в показателя БВП на човек като процент от средния за страната. 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811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стратегическите цели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по</a:t>
            </a:r>
            <a:r>
              <a:rPr lang="bg-BG" b="1" dirty="0">
                <a:solidFill>
                  <a:srgbClr val="FF0000"/>
                </a:solidFill>
              </a:rPr>
              <a:t> Стратегическа цел 2 „Социална сигурност, равнопоставеност и перспективност“ </a:t>
            </a:r>
            <a:r>
              <a:rPr lang="bg-BG" dirty="0">
                <a:solidFill>
                  <a:srgbClr val="FF0000"/>
                </a:solidFill>
              </a:rPr>
              <a:t>не са изпълнени.</a:t>
            </a:r>
            <a:r>
              <a:rPr lang="bg-BG" b="1" dirty="0">
                <a:solidFill>
                  <a:srgbClr val="FF0000"/>
                </a:solidFill>
              </a:rPr>
              <a:t> </a:t>
            </a:r>
            <a:r>
              <a:rPr lang="bg-BG" dirty="0">
                <a:solidFill>
                  <a:srgbClr val="FF0000"/>
                </a:solidFill>
              </a:rPr>
              <a:t>Демографският проблем в областта се задълбочава и съответно намалението е по-голямо от прогнозираното.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52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10000"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стератегическите цели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по</a:t>
            </a:r>
            <a:r>
              <a:rPr lang="bg-BG" b="1" dirty="0">
                <a:solidFill>
                  <a:srgbClr val="FF0000"/>
                </a:solidFill>
              </a:rPr>
              <a:t> Стратегическа цел 3 „Съвременни инфраструктури, висококачествени комунални услуги, уникално културно наследство и съхранена околна среда </a:t>
            </a:r>
            <a:r>
              <a:rPr lang="bg-BG" dirty="0">
                <a:solidFill>
                  <a:srgbClr val="FF0000"/>
                </a:solidFill>
              </a:rPr>
              <a:t>са постигнати частично, като се приема, че относителен дял на населението, обслужвано от СПСОВ - %, който за 2015 г. е 61,7% е постигната междинната стойност от 62%. Индикаторите за намаляване на емисиите от вредни вещества в атмосферата от индустриални горивни и производствени процеси са посочени с грешни базови стойности съгласно данните от Публичния регистър, който ИАОС поддържа и са представени с актуалните си стойности от 2015 г. Техните стойности показват намаление и за трите вида замърсители.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483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20000"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стератегическите цели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по</a:t>
            </a:r>
            <a:r>
              <a:rPr lang="bg-BG" b="1" dirty="0">
                <a:solidFill>
                  <a:srgbClr val="FF0000"/>
                </a:solidFill>
              </a:rPr>
              <a:t> Стратегическа цел 4 „Добро планиране и управление, сътрудничество и междуобщинско коопериране</a:t>
            </a:r>
            <a:r>
              <a:rPr lang="bg-BG" dirty="0">
                <a:solidFill>
                  <a:srgbClr val="FF0000"/>
                </a:solidFill>
              </a:rPr>
              <a:t>“ не са постигнати. Към 2017 г. 7 от общините разработват актуални общи устройствени планове, но поради дългия процес на тяхното разработване и съгласуване до края на 2016 г. няма приет нито един. Все още не е достигнат делът на населението, който е обхванато от МИГ/ВОМР стратегии. За 2015 г. на територията на областта се изпълнява само една МИГ стратегия на общините Лясковец и Стражица. През 2017 г. на територията на областта са изработени три ВОМР стратегии, които обхващат и общините Елена, Златарица, Полски Тръмбеш и Павликени и стойността на индикатора ще се повиши за 2020 г.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905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стератегическите цели</a:t>
            </a:r>
          </a:p>
          <a:p>
            <a:r>
              <a:rPr lang="bg-BG" b="1" dirty="0">
                <a:solidFill>
                  <a:srgbClr val="0033CC"/>
                </a:solidFill>
              </a:rPr>
              <a:t>От общо 12 общи индикатора с постигнати междинни цели са 5 броя, което се равнява на 41,7% и може да се оцени като добро изпълнение на индикаторите спрямо заложените междинни цели.</a:t>
            </a:r>
            <a:endParaRPr lang="bg-BG" dirty="0">
              <a:solidFill>
                <a:srgbClr val="0033CC"/>
              </a:solidFill>
            </a:endParaRP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70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lnSpcReduction="10000"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приоритетни области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по </a:t>
            </a:r>
            <a:r>
              <a:rPr lang="bg-BG" b="1" dirty="0">
                <a:solidFill>
                  <a:srgbClr val="FF0000"/>
                </a:solidFill>
              </a:rPr>
              <a:t>Приоритетна област 1: Инвестиции за растеж и заетост </a:t>
            </a:r>
            <a:r>
              <a:rPr lang="bg-BG" dirty="0">
                <a:solidFill>
                  <a:srgbClr val="FF0000"/>
                </a:solidFill>
              </a:rPr>
              <a:t>са изпълнени частично като целите за приходи от дейността в селското, горското и рибно стопанство и безработица са постигнати, а останалите индикатори - приходи от дейността на МСП, ДМА на нефинансовите предприятия в областта и относителен дял на заетите в преработващата промишленост на общините показват напредък, но не достигат до поставените междинни цели. 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01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приоритетни области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за </a:t>
            </a:r>
            <a:r>
              <a:rPr lang="bg-BG" b="1" dirty="0">
                <a:solidFill>
                  <a:srgbClr val="FF0000"/>
                </a:solidFill>
              </a:rPr>
              <a:t>Приоритетна област 2: Устойчив туризъм </a:t>
            </a:r>
            <a:r>
              <a:rPr lang="bg-BG" dirty="0">
                <a:solidFill>
                  <a:srgbClr val="FF0000"/>
                </a:solidFill>
              </a:rPr>
              <a:t>са постигнати също частично, като първият „реализирани годишни приходи от нощувки в средствата за подслон и местата за настаняване“ не е достигнал целта, а останалите два – „брой посетители на музеи в областта“ и „брой пълноценно разработени и функциониращи регионални туристически продукти“ са постигнати.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8544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приоритетни области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за </a:t>
            </a:r>
            <a:r>
              <a:rPr lang="bg-BG" b="1" dirty="0">
                <a:solidFill>
                  <a:srgbClr val="FF0000"/>
                </a:solidFill>
              </a:rPr>
              <a:t>Приоритетна област 3: Наука, образование и иновации – „</a:t>
            </a:r>
            <a:r>
              <a:rPr lang="bg-BG" dirty="0">
                <a:solidFill>
                  <a:srgbClr val="FF0000"/>
                </a:solidFill>
              </a:rPr>
              <a:t>персонал, зает с научно-изследователска и развойна дейност (НИРД)“, „дял на висшистите от населението на 7 и повече години“ и „брой студенти“ са постигнати спрямо междинните си цели.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23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20000"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приоритетни области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за </a:t>
            </a:r>
            <a:r>
              <a:rPr lang="bg-BG" b="1" dirty="0">
                <a:solidFill>
                  <a:srgbClr val="FF0000"/>
                </a:solidFill>
              </a:rPr>
              <a:t>Приоритетна област 4: Инфраструктура </a:t>
            </a:r>
            <a:r>
              <a:rPr lang="bg-BG" dirty="0">
                <a:solidFill>
                  <a:srgbClr val="FF0000"/>
                </a:solidFill>
              </a:rPr>
              <a:t>са постигнати частично, като с изпълнени цели са „новоизградени и рехабилитирани пътища от РПМ“ и „намаляване на загубите на водопреносната мрежа“. Показателят „дял на населението, свързано към обществена канализация“ показва подобрение, но не достига до заложената междинна цел, а показателят „намаляване броя на убитите и ранените в ПТП на територията на областта“ показва противоположна тенденция на желаната. Все още не се достигат желаните цели по показателя „дял на домакинствата, свързани към газоразпределителната мрежа“.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81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9350"/>
            <a:ext cx="9144000" cy="5765292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49350"/>
            <a:ext cx="5904656" cy="5708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4156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приоритетни области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за </a:t>
            </a:r>
            <a:r>
              <a:rPr lang="bg-BG" b="1" dirty="0">
                <a:solidFill>
                  <a:srgbClr val="FF0000"/>
                </a:solidFill>
              </a:rPr>
              <a:t>Приоритетна област 5: Управление и услуги в помощ на населението и бизнеса </a:t>
            </a:r>
            <a:r>
              <a:rPr lang="bg-BG" dirty="0">
                <a:solidFill>
                  <a:srgbClr val="FF0000"/>
                </a:solidFill>
              </a:rPr>
              <a:t>са</a:t>
            </a:r>
            <a:r>
              <a:rPr lang="bg-BG" b="1" dirty="0">
                <a:solidFill>
                  <a:srgbClr val="FF0000"/>
                </a:solidFill>
              </a:rPr>
              <a:t> </a:t>
            </a:r>
            <a:r>
              <a:rPr lang="bg-BG" dirty="0">
                <a:solidFill>
                  <a:srgbClr val="FF0000"/>
                </a:solidFill>
              </a:rPr>
              <a:t>постигнати частично, като дори и</a:t>
            </a:r>
            <a:r>
              <a:rPr lang="bg-BG" b="1" dirty="0">
                <a:solidFill>
                  <a:srgbClr val="FF0000"/>
                </a:solidFill>
              </a:rPr>
              <a:t> „</a:t>
            </a:r>
            <a:r>
              <a:rPr lang="bg-BG" dirty="0">
                <a:solidFill>
                  <a:srgbClr val="FF0000"/>
                </a:solidFill>
              </a:rPr>
              <a:t>смъртност на населението“ може да се приеме за постигнат, тъй като е много близък до желаната междинна стойност. 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17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приоритетни области</a:t>
            </a:r>
          </a:p>
          <a:p>
            <a:r>
              <a:rPr lang="bg-BG" dirty="0">
                <a:solidFill>
                  <a:srgbClr val="FF0000"/>
                </a:solidFill>
              </a:rPr>
              <a:t>Индикаторите за </a:t>
            </a:r>
            <a:r>
              <a:rPr lang="bg-BG" b="1" dirty="0">
                <a:solidFill>
                  <a:srgbClr val="FF0000"/>
                </a:solidFill>
              </a:rPr>
              <a:t>Приоритетна област 6: Околна среда </a:t>
            </a:r>
            <a:r>
              <a:rPr lang="bg-BG" dirty="0">
                <a:solidFill>
                  <a:srgbClr val="FF0000"/>
                </a:solidFill>
              </a:rPr>
              <a:t>също са постигнати частично, като с изпълнени междинни цели са „население, обхванато от мерки за защита от наводнения“ и „дял от населението, обхванато от системи за повторно използване на отпадъците и изгаряне / компостиране на биологичните отпадъци“. </a:t>
            </a:r>
            <a:endParaRPr lang="bg-BG" b="1" dirty="0">
              <a:solidFill>
                <a:srgbClr val="FF0000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241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10000"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Изпълнение на индикаторите по приоритетни области</a:t>
            </a:r>
          </a:p>
          <a:p>
            <a:r>
              <a:rPr lang="bg-BG" b="1" dirty="0">
                <a:solidFill>
                  <a:srgbClr val="FF0000"/>
                </a:solidFill>
              </a:rPr>
              <a:t>От общо 23 специфични индикатора с постигнати междинни цели са 13 броя, което се равнява на 56,5% и може да се оцени като добро изпълнение на индикаторите спрямо заложените междинни цели</a:t>
            </a:r>
            <a:r>
              <a:rPr lang="bg-BG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bg-BG" dirty="0">
                <a:solidFill>
                  <a:srgbClr val="0033CC"/>
                </a:solidFill>
              </a:rPr>
              <a:t>Необходима е частична актуализация на индикаторите с оглед на коригиране на грешните базови стойности за „замърсителите на атмосферния въздух“ и промяна на индикатора „относителен дял на заетите в преработващата промишленост на общините определени за целенасочена подкрепа“ в „относителен дял на заетите в преработващата промишленост“ с цел откриване на достоверна статистическа информация за него.</a:t>
            </a: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2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lnSpcReduction="10000"/>
          </a:bodyPr>
          <a:lstStyle/>
          <a:p>
            <a:pPr lvl="0"/>
            <a:r>
              <a:rPr lang="bg-BG" b="1" dirty="0">
                <a:solidFill>
                  <a:srgbClr val="FF0000"/>
                </a:solidFill>
              </a:rPr>
              <a:t>ИЗПОЛЗВАНИ ПРЕЗ ПЕРИОДА РЕСУРСИ ЗА ПОСТИГАНЕ ЦЕЛИТЕ НА ОБЛАСТНАТА СТРАТЕГИЯ ЗА </a:t>
            </a:r>
            <a:r>
              <a:rPr lang="bg-BG" b="1" dirty="0" smtClean="0">
                <a:solidFill>
                  <a:srgbClr val="FF0000"/>
                </a:solidFill>
              </a:rPr>
              <a:t>РАЗВИТИЕ</a:t>
            </a:r>
          </a:p>
          <a:p>
            <a:r>
              <a:rPr lang="bg-BG" b="1" dirty="0">
                <a:solidFill>
                  <a:srgbClr val="0033CC"/>
                </a:solidFill>
              </a:rPr>
              <a:t>Общата стойност на планирания финансов ресурс на ОСР Велико Търново за периода 2014-2020 г. е 1 187 000 хил. лв. Към 31.12.2016 г. стойността на изпълнените и текущи проекти е 522 083 хил. лв.</a:t>
            </a:r>
            <a:r>
              <a:rPr lang="bg-BG" dirty="0">
                <a:solidFill>
                  <a:srgbClr val="0033CC"/>
                </a:solidFill>
              </a:rPr>
              <a:t> </a:t>
            </a:r>
            <a:r>
              <a:rPr lang="bg-BG" b="1" dirty="0">
                <a:solidFill>
                  <a:srgbClr val="0033CC"/>
                </a:solidFill>
              </a:rPr>
              <a:t>Това може да се окачестви като отлично финансово изпълнение на Областната стратегия за развитие и преизпълнение с 9% на поставената финансова цел за периода 2014-2016 г. от 477 000 хил. лв.</a:t>
            </a:r>
            <a:r>
              <a:rPr lang="bg-BG" dirty="0">
                <a:solidFill>
                  <a:srgbClr val="0033CC"/>
                </a:solidFill>
              </a:rPr>
              <a:t> </a:t>
            </a:r>
          </a:p>
          <a:p>
            <a:pPr lvl="0"/>
            <a:endParaRPr lang="bg-BG" b="1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013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i="1" dirty="0">
                <a:solidFill>
                  <a:srgbClr val="0033CC"/>
                </a:solidFill>
              </a:rPr>
              <a:t>Финансово изпълнение на ОСР Велико </a:t>
            </a:r>
            <a:r>
              <a:rPr lang="bg-BG" b="1" i="1" dirty="0" smtClean="0">
                <a:solidFill>
                  <a:srgbClr val="0033CC"/>
                </a:solidFill>
              </a:rPr>
              <a:t>Търново 2014-2020 </a:t>
            </a:r>
            <a:r>
              <a:rPr lang="bg-BG" b="1" i="1" dirty="0">
                <a:solidFill>
                  <a:srgbClr val="0033CC"/>
                </a:solidFill>
              </a:rPr>
              <a:t>по приоритети в хил. лв</a:t>
            </a:r>
            <a:r>
              <a:rPr lang="bg-BG" b="1" i="1" dirty="0" smtClean="0">
                <a:solidFill>
                  <a:srgbClr val="0033CC"/>
                </a:solidFill>
              </a:rPr>
              <a:t>.</a:t>
            </a:r>
          </a:p>
          <a:p>
            <a:endParaRPr lang="bg-BG" b="1" i="1" dirty="0">
              <a:solidFill>
                <a:srgbClr val="0033CC"/>
              </a:solidFill>
            </a:endParaRPr>
          </a:p>
          <a:p>
            <a:pPr lvl="0"/>
            <a:endParaRPr lang="bg-BG" b="1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575143511"/>
              </p:ext>
            </p:extLst>
          </p:nvPr>
        </p:nvGraphicFramePr>
        <p:xfrm>
          <a:off x="395536" y="2348880"/>
          <a:ext cx="8640960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7359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i="1" dirty="0">
                <a:solidFill>
                  <a:srgbClr val="0033CC"/>
                </a:solidFill>
              </a:rPr>
              <a:t>Финансово изпълнение на ОСР Велико </a:t>
            </a:r>
            <a:r>
              <a:rPr lang="bg-BG" b="1" i="1" dirty="0" smtClean="0">
                <a:solidFill>
                  <a:srgbClr val="0033CC"/>
                </a:solidFill>
              </a:rPr>
              <a:t>Търново 2014-2020 </a:t>
            </a:r>
            <a:r>
              <a:rPr lang="bg-BG" b="1" i="1" dirty="0">
                <a:solidFill>
                  <a:srgbClr val="0033CC"/>
                </a:solidFill>
              </a:rPr>
              <a:t>по приоритети в хил. лв</a:t>
            </a:r>
            <a:r>
              <a:rPr lang="bg-BG" b="1" i="1" dirty="0" smtClean="0">
                <a:solidFill>
                  <a:srgbClr val="0033CC"/>
                </a:solidFill>
              </a:rPr>
              <a:t>.</a:t>
            </a:r>
          </a:p>
          <a:p>
            <a:endParaRPr lang="bg-BG" b="1" i="1" dirty="0">
              <a:solidFill>
                <a:srgbClr val="0033CC"/>
              </a:solidFill>
            </a:endParaRPr>
          </a:p>
          <a:p>
            <a:pPr lvl="0"/>
            <a:endParaRPr lang="bg-BG" b="1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683852091"/>
              </p:ext>
            </p:extLst>
          </p:nvPr>
        </p:nvGraphicFramePr>
        <p:xfrm>
          <a:off x="0" y="2420888"/>
          <a:ext cx="9144000" cy="4437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920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bg-BG" b="1" dirty="0" smtClean="0">
                <a:solidFill>
                  <a:srgbClr val="FF0000"/>
                </a:solidFill>
              </a:rPr>
              <a:t>Заключение</a:t>
            </a:r>
            <a:endParaRPr lang="bg-BG" b="1" dirty="0">
              <a:solidFill>
                <a:srgbClr val="FF0000"/>
              </a:solidFill>
            </a:endParaRPr>
          </a:p>
          <a:p>
            <a:r>
              <a:rPr lang="bg-BG" dirty="0" smtClean="0">
                <a:solidFill>
                  <a:srgbClr val="0033CC"/>
                </a:solidFill>
              </a:rPr>
              <a:t>Комплексът </a:t>
            </a:r>
            <a:r>
              <a:rPr lang="bg-BG" dirty="0">
                <a:solidFill>
                  <a:srgbClr val="0033CC"/>
                </a:solidFill>
              </a:rPr>
              <a:t>от изпълнени мерки и дейности по приоритетите за реализацията на стратегическите цели до 2016 г. постига напредък в няколко основни области на въздействие, както следва: </a:t>
            </a:r>
          </a:p>
          <a:p>
            <a:pPr lvl="0"/>
            <a:r>
              <a:rPr lang="bg-BG" dirty="0">
                <a:solidFill>
                  <a:srgbClr val="FF0000"/>
                </a:solidFill>
              </a:rPr>
              <a:t>Икономически растеж и развитие на конкурентоспособността на стопанските единици;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Повишена социална сигурност, равнопоставеност и перспективност;</a:t>
            </a:r>
          </a:p>
          <a:p>
            <a:pPr lvl="0"/>
            <a:r>
              <a:rPr lang="bg-BG" dirty="0">
                <a:solidFill>
                  <a:srgbClr val="FF0000"/>
                </a:solidFill>
              </a:rPr>
              <a:t>Изградена съвременни инфраструктура, висококачествени комунални услуги;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Съхранено и развито уникално културно наследство и околна среда;</a:t>
            </a:r>
          </a:p>
          <a:p>
            <a:pPr lvl="0"/>
            <a:r>
              <a:rPr lang="bg-BG" dirty="0">
                <a:solidFill>
                  <a:srgbClr val="FF0000"/>
                </a:solidFill>
              </a:rPr>
              <a:t>Предприети мерки за добро управление, сътрудничество и междуобщинско коопериране.</a:t>
            </a: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67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bg-BG" b="1" dirty="0" smtClean="0">
                <a:solidFill>
                  <a:srgbClr val="0033CC"/>
                </a:solidFill>
              </a:rPr>
              <a:t>Препоръки: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ОСР на област Велико Търново е разработена в съответствие с всички методически указания и национални и регионални приоритети. </a:t>
            </a:r>
            <a:endParaRPr lang="bg-BG" dirty="0" smtClean="0">
              <a:solidFill>
                <a:srgbClr val="0033CC"/>
              </a:solidFill>
            </a:endParaRPr>
          </a:p>
          <a:p>
            <a:pPr lvl="0"/>
            <a:r>
              <a:rPr lang="bg-BG" dirty="0" smtClean="0">
                <a:solidFill>
                  <a:srgbClr val="0033CC"/>
                </a:solidFill>
              </a:rPr>
              <a:t>Планираните </a:t>
            </a:r>
            <a:r>
              <a:rPr lang="bg-BG" dirty="0">
                <a:solidFill>
                  <a:srgbClr val="0033CC"/>
                </a:solidFill>
              </a:rPr>
              <a:t>мерки остават значими и за периода 2017-2020 г. В тази връзка, </a:t>
            </a:r>
            <a:r>
              <a:rPr lang="bg-BG" dirty="0" smtClean="0">
                <a:solidFill>
                  <a:srgbClr val="0033CC"/>
                </a:solidFill>
              </a:rPr>
              <a:t>екипът</a:t>
            </a:r>
            <a:r>
              <a:rPr lang="bg-BG" dirty="0">
                <a:solidFill>
                  <a:srgbClr val="0033CC"/>
                </a:solidFill>
              </a:rPr>
              <a:t>,</a:t>
            </a:r>
            <a:r>
              <a:rPr lang="bg-BG" dirty="0" smtClean="0">
                <a:solidFill>
                  <a:srgbClr val="0033CC"/>
                </a:solidFill>
              </a:rPr>
              <a:t> </a:t>
            </a:r>
            <a:r>
              <a:rPr lang="bg-BG" dirty="0">
                <a:solidFill>
                  <a:srgbClr val="0033CC"/>
                </a:solidFill>
              </a:rPr>
              <a:t>подготвил междинната оценка, няма конкретни препоръки за промяна на съдържанието на стратегическата рамка на ОСР Велико Търново с хоризонт 2020 г.;</a:t>
            </a:r>
          </a:p>
          <a:p>
            <a:pPr lvl="0"/>
            <a:r>
              <a:rPr lang="bg-BG" dirty="0">
                <a:solidFill>
                  <a:srgbClr val="FF0000"/>
                </a:solidFill>
              </a:rPr>
              <a:t>Необходима е актуализация на Областната стратегия за развитие на област Велико Търново 2014-2020 г. в съдържанието във връзка с промяна на нормативната рамка, определяща регионалното развитие в страната и новото понятие за „район за целенасочена подкрепа“ и следва да се включат две нови точки, а именно:</a:t>
            </a:r>
            <a:r>
              <a:rPr lang="bg-BG" dirty="0">
                <a:solidFill>
                  <a:srgbClr val="0033CC"/>
                </a:solidFill>
              </a:rPr>
              <a:t> мерки и средства за реализация на дейности в районите за целенасочена подкрепа и насоки и мерки за развитие на териториалното сътрудничество.</a:t>
            </a: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bg-BG" b="1" dirty="0">
                <a:solidFill>
                  <a:srgbClr val="0033CC"/>
                </a:solidFill>
              </a:rPr>
              <a:t>ПРЕДЛОЖЕНИЯ ЗА АКТУАЛИЗАЦИЯ НА ОБЛАСТНАТА СТРАТЕГИЯ ЗА РАЗВИТИЕ</a:t>
            </a:r>
          </a:p>
          <a:p>
            <a:r>
              <a:rPr lang="bg-BG" dirty="0">
                <a:solidFill>
                  <a:srgbClr val="0033CC"/>
                </a:solidFill>
              </a:rPr>
              <a:t>Предложенията за актуализация на областната стратегия за развитие са свързани с идентифицираните до момента препоръки, а именно:</a:t>
            </a:r>
          </a:p>
          <a:p>
            <a:pPr lvl="0"/>
            <a:r>
              <a:rPr lang="bg-BG" dirty="0" smtClean="0">
                <a:solidFill>
                  <a:srgbClr val="00B050"/>
                </a:solidFill>
              </a:rPr>
              <a:t>1.</a:t>
            </a:r>
            <a:r>
              <a:rPr lang="bg-BG" dirty="0" smtClean="0">
                <a:solidFill>
                  <a:srgbClr val="0033CC"/>
                </a:solidFill>
              </a:rPr>
              <a:t> </a:t>
            </a:r>
            <a:r>
              <a:rPr lang="bg-BG" dirty="0" smtClean="0">
                <a:solidFill>
                  <a:srgbClr val="00B050"/>
                </a:solidFill>
              </a:rPr>
              <a:t>Актуализация </a:t>
            </a:r>
            <a:r>
              <a:rPr lang="bg-BG" dirty="0">
                <a:solidFill>
                  <a:srgbClr val="00B050"/>
                </a:solidFill>
              </a:rPr>
              <a:t>на социално-икономическия анализ, поради настъпили промени в демографското, икономическото, социалното развитие, съответно в SWOT-анализа, ако е приложимо;</a:t>
            </a:r>
          </a:p>
          <a:p>
            <a:pPr lvl="0"/>
            <a:r>
              <a:rPr lang="bg-BG" dirty="0" smtClean="0">
                <a:solidFill>
                  <a:srgbClr val="FF0000"/>
                </a:solidFill>
              </a:rPr>
              <a:t>2. Актуализация</a:t>
            </a:r>
            <a:r>
              <a:rPr lang="bg-BG" dirty="0">
                <a:solidFill>
                  <a:srgbClr val="FF0000"/>
                </a:solidFill>
              </a:rPr>
              <a:t>, поради наличие на следните условия: в резултат на промени в свързаното национално законодателство или в законодателството на ЕС и при промени в териториалния обхват на районите за целенасочена подкрепа;</a:t>
            </a:r>
          </a:p>
          <a:p>
            <a:pPr lvl="0"/>
            <a:r>
              <a:rPr lang="bg-BG" dirty="0" smtClean="0">
                <a:solidFill>
                  <a:srgbClr val="7030A0"/>
                </a:solidFill>
              </a:rPr>
              <a:t>3. Промяна </a:t>
            </a:r>
            <a:r>
              <a:rPr lang="bg-BG" dirty="0">
                <a:solidFill>
                  <a:srgbClr val="7030A0"/>
                </a:solidFill>
              </a:rPr>
              <a:t>на индикаторите за наблюдение с цел корекция на базови стойности и промяна в наименованията на някои от тях с оглед достигането на сравнима информация на областно ниво.</a:t>
            </a: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642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2636838"/>
            <a:ext cx="8229600" cy="1143000"/>
          </a:xfrm>
        </p:spPr>
        <p:txBody>
          <a:bodyPr>
            <a:noAutofit/>
          </a:bodyPr>
          <a:lstStyle/>
          <a:p>
            <a:r>
              <a:rPr lang="bg-BG" sz="3200" b="1" dirty="0">
                <a:solidFill>
                  <a:srgbClr val="0033CC"/>
                </a:solidFill>
              </a:rPr>
              <a:t>Препоръките, заложени в междинната оценка, </a:t>
            </a:r>
            <a:r>
              <a:rPr lang="bg-BG" sz="3200" b="1" dirty="0" smtClean="0">
                <a:solidFill>
                  <a:srgbClr val="0033CC"/>
                </a:solidFill>
              </a:rPr>
              <a:t>са отразени </a:t>
            </a:r>
            <a:r>
              <a:rPr lang="bg-BG" sz="3200" b="1" dirty="0">
                <a:solidFill>
                  <a:srgbClr val="0033CC"/>
                </a:solidFill>
              </a:rPr>
              <a:t>в Актуализацията на областната стратегия за развитие, с цел да се постигнат по-добри резултати при изпълнение на самата стратегия, съобразени със стратегическите документи от по-висок ранг, както и със социално-икономическите промени и тенденции в областта. </a:t>
            </a:r>
          </a:p>
        </p:txBody>
      </p:sp>
    </p:spTree>
    <p:extLst>
      <p:ext uri="{BB962C8B-B14F-4D97-AF65-F5344CB8AC3E}">
        <p14:creationId xmlns:p14="http://schemas.microsoft.com/office/powerpoint/2010/main" val="368319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5064"/>
            <a:ext cx="9144000" cy="611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15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bg-BG" sz="2800" dirty="0" smtClean="0">
                <a:solidFill>
                  <a:srgbClr val="0033CC"/>
                </a:solidFill>
              </a:rPr>
              <a:t> </a:t>
            </a:r>
            <a:r>
              <a:rPr lang="bg-BG" sz="2800" b="1" dirty="0" smtClean="0">
                <a:solidFill>
                  <a:srgbClr val="FF0000"/>
                </a:solidFill>
              </a:rPr>
              <a:t>Случаите, при които ОСР се актуализира, са следните:</a:t>
            </a:r>
            <a:endParaRPr lang="bg-BG" sz="2800" b="1" dirty="0">
              <a:solidFill>
                <a:srgbClr val="FF0000"/>
              </a:solidFill>
            </a:endParaRP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bg-BG" dirty="0">
                <a:solidFill>
                  <a:srgbClr val="0033CC"/>
                </a:solidFill>
              </a:rPr>
              <a:t>при съществени промени на икономическите и социалните условия в областта;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0033CC"/>
                </a:solidFill>
              </a:rPr>
              <a:t>в </a:t>
            </a:r>
            <a:r>
              <a:rPr lang="bg-BG" dirty="0">
                <a:solidFill>
                  <a:srgbClr val="0033CC"/>
                </a:solidFill>
              </a:rPr>
              <a:t>съответствие с актуализирания документ за изпълнение на регионалния план за развитие;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bg-BG" b="1" dirty="0" smtClean="0">
                <a:solidFill>
                  <a:srgbClr val="0033CC"/>
                </a:solidFill>
              </a:rPr>
              <a:t>в </a:t>
            </a:r>
            <a:r>
              <a:rPr lang="bg-BG" b="1" dirty="0">
                <a:solidFill>
                  <a:srgbClr val="0033CC"/>
                </a:solidFill>
              </a:rPr>
              <a:t>резултат на промени в свързаното национално законодателство или в законодателството на ЕС; 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bg-BG" dirty="0">
                <a:solidFill>
                  <a:srgbClr val="0033CC"/>
                </a:solidFill>
              </a:rPr>
              <a:t>при съществени промени в секторни стратегии и програми, влияещи върху изпълнението на областната стратегия; </a:t>
            </a:r>
          </a:p>
          <a:p>
            <a:pPr marL="457200" lvl="0" indent="-457200" algn="l">
              <a:buFont typeface="Arial" panose="020B0604020202020204" pitchFamily="34" charset="0"/>
              <a:buChar char="•"/>
            </a:pPr>
            <a:r>
              <a:rPr lang="bg-BG" b="1" dirty="0" smtClean="0">
                <a:solidFill>
                  <a:srgbClr val="0033CC"/>
                </a:solidFill>
              </a:rPr>
              <a:t>при промени в териториалния обхват на районите за целенасочена подкрепа.</a:t>
            </a:r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484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/>
          </a:bodyPr>
          <a:lstStyle/>
          <a:p>
            <a:r>
              <a:rPr lang="bg-BG" sz="2800" dirty="0" smtClean="0">
                <a:solidFill>
                  <a:srgbClr val="0033CC"/>
                </a:solidFill>
              </a:rPr>
              <a:t> </a:t>
            </a:r>
            <a:r>
              <a:rPr lang="bg-BG" b="1" dirty="0">
                <a:solidFill>
                  <a:srgbClr val="FF0000"/>
                </a:solidFill>
              </a:rPr>
              <a:t>В териториалния обхват на район за целенасочена подкрепа се включват</a:t>
            </a:r>
            <a:r>
              <a:rPr lang="bg-BG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bg-BG" b="1" dirty="0" smtClean="0">
                <a:solidFill>
                  <a:srgbClr val="0033CC"/>
                </a:solidFill>
              </a:rPr>
              <a:t>1. общините </a:t>
            </a:r>
            <a:r>
              <a:rPr lang="bg-BG" b="1" dirty="0">
                <a:solidFill>
                  <a:srgbClr val="0033CC"/>
                </a:solidFill>
              </a:rPr>
              <a:t>от четвърта и пета категория;</a:t>
            </a:r>
            <a:endParaRPr lang="bg-BG" dirty="0">
              <a:solidFill>
                <a:srgbClr val="0033CC"/>
              </a:solidFill>
            </a:endParaRPr>
          </a:p>
          <a:p>
            <a:r>
              <a:rPr lang="bg-BG" b="1" dirty="0">
                <a:solidFill>
                  <a:srgbClr val="0033CC"/>
                </a:solidFill>
              </a:rPr>
              <a:t>2. общините от втора и трета категория при наличието на някоя от следните географски характеристики:</a:t>
            </a:r>
            <a:endParaRPr lang="bg-BG" dirty="0">
              <a:solidFill>
                <a:srgbClr val="0033CC"/>
              </a:solidFill>
            </a:endParaRPr>
          </a:p>
          <a:p>
            <a:r>
              <a:rPr lang="bg-BG" b="1" dirty="0">
                <a:solidFill>
                  <a:srgbClr val="0033CC"/>
                </a:solidFill>
              </a:rPr>
              <a:t>а) най-малко 50 на сто от територията на общината е в планински район;</a:t>
            </a:r>
            <a:endParaRPr lang="bg-BG" dirty="0">
              <a:solidFill>
                <a:srgbClr val="0033CC"/>
              </a:solidFill>
            </a:endParaRPr>
          </a:p>
          <a:p>
            <a:r>
              <a:rPr lang="bg-BG" b="1" dirty="0">
                <a:solidFill>
                  <a:srgbClr val="0033CC"/>
                </a:solidFill>
              </a:rPr>
              <a:t>б) най-малко 50 на сто от територията на общината е в полупланински район;</a:t>
            </a:r>
            <a:endParaRPr lang="bg-BG" dirty="0">
              <a:solidFill>
                <a:srgbClr val="0033CC"/>
              </a:solidFill>
            </a:endParaRPr>
          </a:p>
          <a:p>
            <a:r>
              <a:rPr lang="bg-BG" b="1" dirty="0">
                <a:solidFill>
                  <a:srgbClr val="0033CC"/>
                </a:solidFill>
              </a:rPr>
              <a:t>в) територията на общината е в пограничен район</a:t>
            </a:r>
            <a:r>
              <a:rPr lang="bg-BG" b="1" dirty="0" smtClean="0">
                <a:solidFill>
                  <a:srgbClr val="0033CC"/>
                </a:solidFill>
              </a:rPr>
              <a:t>.</a:t>
            </a:r>
            <a:endParaRPr lang="bg-BG" dirty="0"/>
          </a:p>
          <a:p>
            <a:pPr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86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20000"/>
          </a:bodyPr>
          <a:lstStyle/>
          <a:p>
            <a:r>
              <a:rPr lang="bg-BG" dirty="0">
                <a:solidFill>
                  <a:srgbClr val="0033CC"/>
                </a:solidFill>
              </a:rPr>
              <a:t>По отношение на </a:t>
            </a:r>
            <a:r>
              <a:rPr lang="bg-BG" b="1" dirty="0">
                <a:solidFill>
                  <a:srgbClr val="0033CC"/>
                </a:solidFill>
              </a:rPr>
              <a:t>първия критерий</a:t>
            </a:r>
            <a:r>
              <a:rPr lang="bg-BG" dirty="0">
                <a:solidFill>
                  <a:srgbClr val="0033CC"/>
                </a:solidFill>
              </a:rPr>
              <a:t> за район за целенасочена подкрепа - да бъде община от четвърта и пета категория по ЗАТУРБ - в област Велико Търново на този критерий отговарят общините: </a:t>
            </a:r>
            <a:r>
              <a:rPr lang="bg-BG" b="1" dirty="0">
                <a:solidFill>
                  <a:srgbClr val="0033CC"/>
                </a:solidFill>
              </a:rPr>
              <a:t>Златарица</a:t>
            </a:r>
            <a:r>
              <a:rPr lang="bg-BG" dirty="0">
                <a:solidFill>
                  <a:srgbClr val="0033CC"/>
                </a:solidFill>
              </a:rPr>
              <a:t>, </a:t>
            </a:r>
            <a:r>
              <a:rPr lang="bg-BG" b="1" dirty="0">
                <a:solidFill>
                  <a:srgbClr val="0033CC"/>
                </a:solidFill>
              </a:rPr>
              <a:t>Лясковец</a:t>
            </a:r>
            <a:r>
              <a:rPr lang="bg-BG" dirty="0">
                <a:solidFill>
                  <a:srgbClr val="0033CC"/>
                </a:solidFill>
              </a:rPr>
              <a:t>, </a:t>
            </a:r>
            <a:r>
              <a:rPr lang="bg-BG" b="1" dirty="0">
                <a:solidFill>
                  <a:srgbClr val="0033CC"/>
                </a:solidFill>
              </a:rPr>
              <a:t>Полски Тръмбеш </a:t>
            </a:r>
            <a:r>
              <a:rPr lang="bg-BG" dirty="0">
                <a:solidFill>
                  <a:srgbClr val="0033CC"/>
                </a:solidFill>
              </a:rPr>
              <a:t>и </a:t>
            </a:r>
            <a:r>
              <a:rPr lang="bg-BG" b="1" dirty="0">
                <a:solidFill>
                  <a:srgbClr val="0033CC"/>
                </a:solidFill>
              </a:rPr>
              <a:t>Сухиндол</a:t>
            </a:r>
            <a:r>
              <a:rPr lang="bg-BG" dirty="0" smtClean="0">
                <a:solidFill>
                  <a:srgbClr val="0033CC"/>
                </a:solidFill>
              </a:rPr>
              <a:t>.</a:t>
            </a:r>
          </a:p>
          <a:p>
            <a:r>
              <a:rPr lang="bg-BG" dirty="0">
                <a:solidFill>
                  <a:srgbClr val="FF0000"/>
                </a:solidFill>
              </a:rPr>
              <a:t>По отношение на </a:t>
            </a:r>
            <a:r>
              <a:rPr lang="bg-BG" b="1" dirty="0">
                <a:solidFill>
                  <a:srgbClr val="FF0000"/>
                </a:solidFill>
              </a:rPr>
              <a:t>втория критерий</a:t>
            </a:r>
            <a:r>
              <a:rPr lang="bg-BG" dirty="0">
                <a:solidFill>
                  <a:srgbClr val="FF0000"/>
                </a:solidFill>
              </a:rPr>
              <a:t> </a:t>
            </a:r>
            <a:r>
              <a:rPr lang="bg-BG" dirty="0" smtClean="0">
                <a:solidFill>
                  <a:srgbClr val="FF0000"/>
                </a:solidFill>
              </a:rPr>
              <a:t>при </a:t>
            </a:r>
            <a:r>
              <a:rPr lang="bg-BG" dirty="0">
                <a:solidFill>
                  <a:srgbClr val="FF0000"/>
                </a:solidFill>
              </a:rPr>
              <a:t>община </a:t>
            </a:r>
            <a:r>
              <a:rPr lang="bg-BG" b="1" dirty="0">
                <a:solidFill>
                  <a:srgbClr val="FF0000"/>
                </a:solidFill>
              </a:rPr>
              <a:t>Свищов</a:t>
            </a:r>
            <a:r>
              <a:rPr lang="bg-BG" dirty="0">
                <a:solidFill>
                  <a:srgbClr val="FF0000"/>
                </a:solidFill>
              </a:rPr>
              <a:t> се наблюдава показател, по който да се налага целенасочена подкрепа. </a:t>
            </a:r>
            <a:r>
              <a:rPr lang="bg-BG" i="1" dirty="0">
                <a:solidFill>
                  <a:srgbClr val="FF0000"/>
                </a:solidFill>
              </a:rPr>
              <a:t>Този показател е отнасящият се до местоположението на общината, която попада в пограничния район на областта и северната й граница съвпада с държавната граница (</a:t>
            </a:r>
            <a:r>
              <a:rPr lang="bg-BG" i="1" dirty="0" smtClean="0">
                <a:solidFill>
                  <a:srgbClr val="FF0000"/>
                </a:solidFill>
              </a:rPr>
              <a:t>България - </a:t>
            </a:r>
            <a:r>
              <a:rPr lang="bg-BG" i="1" dirty="0">
                <a:solidFill>
                  <a:srgbClr val="FF0000"/>
                </a:solidFill>
              </a:rPr>
              <a:t>Румъния).</a:t>
            </a:r>
            <a:endParaRPr lang="bg-BG" dirty="0">
              <a:solidFill>
                <a:srgbClr val="FF0000"/>
              </a:solidFill>
            </a:endParaRPr>
          </a:p>
          <a:p>
            <a:r>
              <a:rPr lang="bg-BG" dirty="0">
                <a:solidFill>
                  <a:srgbClr val="0033CC"/>
                </a:solidFill>
              </a:rPr>
              <a:t>При община Елена също се наблюдава показател, по който да се налага целенасочена подкрепа. </a:t>
            </a:r>
            <a:r>
              <a:rPr lang="bg-BG" i="1" dirty="0">
                <a:solidFill>
                  <a:srgbClr val="0033CC"/>
                </a:solidFill>
              </a:rPr>
              <a:t>Този показател е отнасящият се до местоположението на общината, която попада в планинския район на областта.</a:t>
            </a:r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821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20000"/>
          </a:bodyPr>
          <a:lstStyle/>
          <a:p>
            <a:r>
              <a:rPr lang="bg-BG" b="1" dirty="0">
                <a:solidFill>
                  <a:srgbClr val="FF0000"/>
                </a:solidFill>
              </a:rPr>
              <a:t>Предложенията за актуализация на областната стратегия за развитие са свързани и с идентифицираните в изготвената Междинна оценка препоръки, а именно</a:t>
            </a:r>
            <a:r>
              <a:rPr lang="bg-BG" dirty="0">
                <a:solidFill>
                  <a:srgbClr val="FF0000"/>
                </a:solidFill>
              </a:rPr>
              <a:t>:</a:t>
            </a:r>
          </a:p>
          <a:p>
            <a:pPr lvl="0"/>
            <a:r>
              <a:rPr lang="en-US" dirty="0" err="1">
                <a:solidFill>
                  <a:srgbClr val="0033CC"/>
                </a:solidFill>
              </a:rPr>
              <a:t>Актуализация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социално-икономическия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анализ</a:t>
            </a:r>
            <a:r>
              <a:rPr lang="en-US" dirty="0">
                <a:solidFill>
                  <a:srgbClr val="0033CC"/>
                </a:solidFill>
              </a:rPr>
              <a:t>, </a:t>
            </a:r>
            <a:r>
              <a:rPr lang="en-US" dirty="0" err="1">
                <a:solidFill>
                  <a:srgbClr val="0033CC"/>
                </a:solidFill>
              </a:rPr>
              <a:t>поради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настъпили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промени</a:t>
            </a:r>
            <a:r>
              <a:rPr lang="en-US" dirty="0">
                <a:solidFill>
                  <a:srgbClr val="0033CC"/>
                </a:solidFill>
              </a:rPr>
              <a:t> в </a:t>
            </a:r>
            <a:r>
              <a:rPr lang="en-US" dirty="0" err="1">
                <a:solidFill>
                  <a:srgbClr val="0033CC"/>
                </a:solidFill>
              </a:rPr>
              <a:t>демографското</a:t>
            </a:r>
            <a:r>
              <a:rPr lang="en-US" dirty="0">
                <a:solidFill>
                  <a:srgbClr val="0033CC"/>
                </a:solidFill>
              </a:rPr>
              <a:t>, </a:t>
            </a:r>
            <a:r>
              <a:rPr lang="en-US" dirty="0" err="1">
                <a:solidFill>
                  <a:srgbClr val="0033CC"/>
                </a:solidFill>
              </a:rPr>
              <a:t>икономическото</a:t>
            </a:r>
            <a:r>
              <a:rPr lang="en-US" dirty="0">
                <a:solidFill>
                  <a:srgbClr val="0033CC"/>
                </a:solidFill>
              </a:rPr>
              <a:t>, </a:t>
            </a:r>
            <a:r>
              <a:rPr lang="en-US" dirty="0" err="1">
                <a:solidFill>
                  <a:srgbClr val="0033CC"/>
                </a:solidFill>
              </a:rPr>
              <a:t>социалното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развитие</a:t>
            </a:r>
            <a:r>
              <a:rPr lang="en-US" dirty="0">
                <a:solidFill>
                  <a:srgbClr val="0033CC"/>
                </a:solidFill>
              </a:rPr>
              <a:t>, </a:t>
            </a:r>
            <a:r>
              <a:rPr lang="en-US" dirty="0" err="1">
                <a:solidFill>
                  <a:srgbClr val="0033CC"/>
                </a:solidFill>
              </a:rPr>
              <a:t>съответно</a:t>
            </a:r>
            <a:r>
              <a:rPr lang="en-US" dirty="0">
                <a:solidFill>
                  <a:srgbClr val="0033CC"/>
                </a:solidFill>
              </a:rPr>
              <a:t> в SWOT-</a:t>
            </a:r>
            <a:r>
              <a:rPr lang="en-US" dirty="0" err="1">
                <a:solidFill>
                  <a:srgbClr val="0033CC"/>
                </a:solidFill>
              </a:rPr>
              <a:t>анализа</a:t>
            </a:r>
            <a:r>
              <a:rPr lang="en-US" dirty="0">
                <a:solidFill>
                  <a:srgbClr val="0033CC"/>
                </a:solidFill>
              </a:rPr>
              <a:t>, </a:t>
            </a:r>
            <a:r>
              <a:rPr lang="en-US" dirty="0" err="1">
                <a:solidFill>
                  <a:srgbClr val="0033CC"/>
                </a:solidFill>
              </a:rPr>
              <a:t>ако</a:t>
            </a:r>
            <a:r>
              <a:rPr lang="en-US" dirty="0">
                <a:solidFill>
                  <a:srgbClr val="0033CC"/>
                </a:solidFill>
              </a:rPr>
              <a:t> е </a:t>
            </a:r>
            <a:r>
              <a:rPr lang="en-US" dirty="0" err="1">
                <a:solidFill>
                  <a:srgbClr val="0033CC"/>
                </a:solidFill>
              </a:rPr>
              <a:t>приложимо</a:t>
            </a:r>
            <a:r>
              <a:rPr lang="en-US" dirty="0">
                <a:solidFill>
                  <a:srgbClr val="0033CC"/>
                </a:solidFill>
              </a:rPr>
              <a:t>;</a:t>
            </a:r>
            <a:endParaRPr lang="bg-BG" dirty="0">
              <a:solidFill>
                <a:srgbClr val="0033CC"/>
              </a:solidFill>
            </a:endParaRPr>
          </a:p>
          <a:p>
            <a:pPr lvl="0"/>
            <a:r>
              <a:rPr lang="en-US" dirty="0" err="1">
                <a:solidFill>
                  <a:srgbClr val="0033CC"/>
                </a:solidFill>
              </a:rPr>
              <a:t>Актуализация</a:t>
            </a:r>
            <a:r>
              <a:rPr lang="en-US" dirty="0">
                <a:solidFill>
                  <a:srgbClr val="0033CC"/>
                </a:solidFill>
              </a:rPr>
              <a:t>, </a:t>
            </a:r>
            <a:r>
              <a:rPr lang="en-US" dirty="0" err="1">
                <a:solidFill>
                  <a:srgbClr val="0033CC"/>
                </a:solidFill>
              </a:rPr>
              <a:t>поради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наличие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следните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условия</a:t>
            </a:r>
            <a:r>
              <a:rPr lang="en-US" dirty="0">
                <a:solidFill>
                  <a:srgbClr val="0033CC"/>
                </a:solidFill>
              </a:rPr>
              <a:t>: в </a:t>
            </a:r>
            <a:r>
              <a:rPr lang="en-US" dirty="0" err="1">
                <a:solidFill>
                  <a:srgbClr val="0033CC"/>
                </a:solidFill>
              </a:rPr>
              <a:t>резултат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промени</a:t>
            </a:r>
            <a:r>
              <a:rPr lang="en-US" dirty="0">
                <a:solidFill>
                  <a:srgbClr val="0033CC"/>
                </a:solidFill>
              </a:rPr>
              <a:t> в </a:t>
            </a:r>
            <a:r>
              <a:rPr lang="en-US" dirty="0" err="1">
                <a:solidFill>
                  <a:srgbClr val="0033CC"/>
                </a:solidFill>
              </a:rPr>
              <a:t>свързаното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национално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законодателство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или</a:t>
            </a:r>
            <a:r>
              <a:rPr lang="en-US" dirty="0">
                <a:solidFill>
                  <a:srgbClr val="0033CC"/>
                </a:solidFill>
              </a:rPr>
              <a:t> в </a:t>
            </a:r>
            <a:r>
              <a:rPr lang="en-US" dirty="0" err="1">
                <a:solidFill>
                  <a:srgbClr val="0033CC"/>
                </a:solidFill>
              </a:rPr>
              <a:t>законодателството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ЕС и </a:t>
            </a:r>
            <a:r>
              <a:rPr lang="en-US" dirty="0" err="1">
                <a:solidFill>
                  <a:srgbClr val="0033CC"/>
                </a:solidFill>
              </a:rPr>
              <a:t>при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промени</a:t>
            </a:r>
            <a:r>
              <a:rPr lang="en-US" dirty="0">
                <a:solidFill>
                  <a:srgbClr val="0033CC"/>
                </a:solidFill>
              </a:rPr>
              <a:t> в </a:t>
            </a:r>
            <a:r>
              <a:rPr lang="en-US" dirty="0" err="1">
                <a:solidFill>
                  <a:srgbClr val="0033CC"/>
                </a:solidFill>
              </a:rPr>
              <a:t>териториалния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обхват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районите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за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целенасочена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подкрепа</a:t>
            </a:r>
            <a:r>
              <a:rPr lang="en-US" dirty="0">
                <a:solidFill>
                  <a:srgbClr val="0033CC"/>
                </a:solidFill>
              </a:rPr>
              <a:t>;</a:t>
            </a:r>
            <a:endParaRPr lang="bg-BG" dirty="0">
              <a:solidFill>
                <a:srgbClr val="0033CC"/>
              </a:solidFill>
            </a:endParaRPr>
          </a:p>
          <a:p>
            <a:pPr lvl="0"/>
            <a:r>
              <a:rPr lang="en-US" dirty="0" err="1">
                <a:solidFill>
                  <a:srgbClr val="0033CC"/>
                </a:solidFill>
              </a:rPr>
              <a:t>Промяна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индикаторите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за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наблюдение</a:t>
            </a:r>
            <a:r>
              <a:rPr lang="en-US" dirty="0">
                <a:solidFill>
                  <a:srgbClr val="0033CC"/>
                </a:solidFill>
              </a:rPr>
              <a:t> с </a:t>
            </a:r>
            <a:r>
              <a:rPr lang="en-US" dirty="0" err="1">
                <a:solidFill>
                  <a:srgbClr val="0033CC"/>
                </a:solidFill>
              </a:rPr>
              <a:t>цел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корекция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базови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стойности</a:t>
            </a:r>
            <a:r>
              <a:rPr lang="en-US" dirty="0">
                <a:solidFill>
                  <a:srgbClr val="0033CC"/>
                </a:solidFill>
              </a:rPr>
              <a:t> и </a:t>
            </a:r>
            <a:r>
              <a:rPr lang="en-US" dirty="0" err="1">
                <a:solidFill>
                  <a:srgbClr val="0033CC"/>
                </a:solidFill>
              </a:rPr>
              <a:t>промяна</a:t>
            </a:r>
            <a:r>
              <a:rPr lang="en-US" dirty="0">
                <a:solidFill>
                  <a:srgbClr val="0033CC"/>
                </a:solidFill>
              </a:rPr>
              <a:t> в </a:t>
            </a:r>
            <a:r>
              <a:rPr lang="en-US" dirty="0" err="1">
                <a:solidFill>
                  <a:srgbClr val="0033CC"/>
                </a:solidFill>
              </a:rPr>
              <a:t>наименованията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някои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от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тях</a:t>
            </a:r>
            <a:r>
              <a:rPr lang="en-US" dirty="0">
                <a:solidFill>
                  <a:srgbClr val="0033CC"/>
                </a:solidFill>
              </a:rPr>
              <a:t> с </a:t>
            </a:r>
            <a:r>
              <a:rPr lang="en-US" dirty="0" err="1">
                <a:solidFill>
                  <a:srgbClr val="0033CC"/>
                </a:solidFill>
              </a:rPr>
              <a:t>оглед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достигането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сравнима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информация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на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областно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 err="1">
                <a:solidFill>
                  <a:srgbClr val="0033CC"/>
                </a:solidFill>
              </a:rPr>
              <a:t>ниво</a:t>
            </a:r>
            <a:r>
              <a:rPr lang="en-US" dirty="0">
                <a:solidFill>
                  <a:srgbClr val="0033CC"/>
                </a:solidFill>
              </a:rPr>
              <a:t>.</a:t>
            </a:r>
            <a:endParaRPr lang="bg-BG" dirty="0">
              <a:solidFill>
                <a:srgbClr val="0033CC"/>
              </a:solidFill>
            </a:endParaRP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10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bg-BG" b="1" dirty="0">
                <a:solidFill>
                  <a:srgbClr val="FF0000"/>
                </a:solidFill>
              </a:rPr>
              <a:t>АНАЛИЗ НА ИКОНОМИЧЕСКОТО И СОЦИАЛНОТО СЪСТОЯНИЕ НА ОБЛАСТТА</a:t>
            </a:r>
          </a:p>
          <a:p>
            <a:r>
              <a:rPr lang="bg-BG" dirty="0">
                <a:solidFill>
                  <a:srgbClr val="0033CC"/>
                </a:solidFill>
              </a:rPr>
              <a:t>Икономическото състояние на областта е на сравнително добро равнище. </a:t>
            </a:r>
            <a:endParaRPr lang="bg-BG" dirty="0" smtClean="0">
              <a:solidFill>
                <a:srgbClr val="0033CC"/>
              </a:solidFill>
            </a:endParaRPr>
          </a:p>
          <a:p>
            <a:r>
              <a:rPr lang="bg-BG" dirty="0" smtClean="0">
                <a:solidFill>
                  <a:srgbClr val="0033CC"/>
                </a:solidFill>
              </a:rPr>
              <a:t>Брутният </a:t>
            </a:r>
            <a:r>
              <a:rPr lang="bg-BG" dirty="0">
                <a:solidFill>
                  <a:srgbClr val="0033CC"/>
                </a:solidFill>
              </a:rPr>
              <a:t>вътрешен продукт (БВП), създаден през 2015 г. в област Велико </a:t>
            </a:r>
            <a:r>
              <a:rPr lang="bg-BG" dirty="0" smtClean="0">
                <a:solidFill>
                  <a:srgbClr val="0033CC"/>
                </a:solidFill>
              </a:rPr>
              <a:t>Търново, </a:t>
            </a:r>
            <a:r>
              <a:rPr lang="bg-BG" dirty="0">
                <a:solidFill>
                  <a:srgbClr val="0033CC"/>
                </a:solidFill>
              </a:rPr>
              <a:t>е в размер на 2 042 млн. лв., като спрямо стойността на показателя през 2010 г</a:t>
            </a:r>
            <a:r>
              <a:rPr lang="bg-BG" dirty="0" smtClean="0">
                <a:solidFill>
                  <a:srgbClr val="0033CC"/>
                </a:solidFill>
              </a:rPr>
              <a:t>. се </a:t>
            </a:r>
            <a:r>
              <a:rPr lang="bg-BG" dirty="0">
                <a:solidFill>
                  <a:srgbClr val="0033CC"/>
                </a:solidFill>
              </a:rPr>
              <a:t>наблюдава увеличение с 12,8%. През 2015 г. брутната добавена стойност (БДС) в областта е 1 765 млн. лв. и бележи ръст спрямо 2010 г. с 12,1</a:t>
            </a:r>
            <a:r>
              <a:rPr lang="bg-BG" dirty="0" smtClean="0">
                <a:solidFill>
                  <a:srgbClr val="0033CC"/>
                </a:solidFill>
              </a:rPr>
              <a:t>%.</a:t>
            </a:r>
          </a:p>
          <a:p>
            <a:r>
              <a:rPr lang="bg-BG" dirty="0" smtClean="0">
                <a:solidFill>
                  <a:srgbClr val="0033CC"/>
                </a:solidFill>
              </a:rPr>
              <a:t>Показателят </a:t>
            </a:r>
            <a:r>
              <a:rPr lang="bg-BG" dirty="0">
                <a:solidFill>
                  <a:srgbClr val="0033CC"/>
                </a:solidFill>
              </a:rPr>
              <a:t>БВП на човек от населението също показва увеличение с 25,2% от данните за 2010 г., което показва умерен икономически ръст в областта през последните 5 години. </a:t>
            </a: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785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bg-BG" b="1" dirty="0">
                <a:solidFill>
                  <a:srgbClr val="FF0000"/>
                </a:solidFill>
              </a:rPr>
              <a:t>АНАЛИЗ НА ИКОНОМИЧЕСКОТО И СОЦИАЛНОТО СЪСТОЯНИЕ НА ОБЛАСТТА</a:t>
            </a:r>
          </a:p>
          <a:p>
            <a:r>
              <a:rPr lang="bg-BG" dirty="0">
                <a:solidFill>
                  <a:srgbClr val="0033CC"/>
                </a:solidFill>
              </a:rPr>
              <a:t>Ключови икономически сектори в областта са услугите и индустрията, които създават по-голямата част от БДС. Стойността на показателя брутната добавена стойност за тези сектори се увеличава за сметка на аграрния сектор. </a:t>
            </a:r>
            <a:endParaRPr lang="bg-BG" dirty="0" smtClean="0">
              <a:solidFill>
                <a:srgbClr val="0033CC"/>
              </a:solidFill>
            </a:endParaRPr>
          </a:p>
          <a:p>
            <a:r>
              <a:rPr lang="bg-BG" dirty="0" smtClean="0">
                <a:solidFill>
                  <a:srgbClr val="0033CC"/>
                </a:solidFill>
              </a:rPr>
              <a:t>Секторът </a:t>
            </a:r>
            <a:r>
              <a:rPr lang="bg-BG" dirty="0">
                <a:solidFill>
                  <a:srgbClr val="0033CC"/>
                </a:solidFill>
              </a:rPr>
              <a:t>на услугите през 2015 г. генерира 62,3% от БДС, следван от сектор индустрия (29,5%). През 2015 г. аграрният сектор генерира само 8,3% от БДС и се увеличава с 52% спрямо 2010 г. </a:t>
            </a:r>
            <a:endParaRPr lang="bg-BG" dirty="0" smtClean="0">
              <a:solidFill>
                <a:srgbClr val="0033CC"/>
              </a:solidFill>
            </a:endParaRPr>
          </a:p>
          <a:p>
            <a:r>
              <a:rPr lang="bg-BG" dirty="0" smtClean="0">
                <a:solidFill>
                  <a:srgbClr val="0033CC"/>
                </a:solidFill>
              </a:rPr>
              <a:t>Въпреки </a:t>
            </a:r>
            <a:r>
              <a:rPr lang="bg-BG" dirty="0">
                <a:solidFill>
                  <a:srgbClr val="0033CC"/>
                </a:solidFill>
              </a:rPr>
              <a:t>че областта има значителен потенциал за развитие на селското стопанство, като основен икономически сектор се явяват услугите.</a:t>
            </a: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1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764704"/>
            <a:ext cx="9144000" cy="6093296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bg-BG" dirty="0">
                <a:solidFill>
                  <a:srgbClr val="FF0000"/>
                </a:solidFill>
              </a:rPr>
              <a:t>Актуализиран SWOT </a:t>
            </a:r>
            <a:r>
              <a:rPr lang="bg-BG" dirty="0" smtClean="0">
                <a:solidFill>
                  <a:srgbClr val="FF0000"/>
                </a:solidFill>
              </a:rPr>
              <a:t>анализ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силни страни</a:t>
            </a:r>
          </a:p>
          <a:p>
            <a:pPr lvl="0"/>
            <a:r>
              <a:rPr lang="bg-BG" sz="4400" dirty="0">
                <a:solidFill>
                  <a:srgbClr val="0033CC"/>
                </a:solidFill>
              </a:rPr>
              <a:t>Добро състояние на околната среда;</a:t>
            </a:r>
          </a:p>
          <a:p>
            <a:pPr lvl="0"/>
            <a:r>
              <a:rPr lang="bg-BG" sz="4400" dirty="0">
                <a:solidFill>
                  <a:srgbClr val="0033CC"/>
                </a:solidFill>
              </a:rPr>
              <a:t>Значителни водни ресурси – повърхностни в планинската част на областта, минерални, карстови и подпочвени;</a:t>
            </a:r>
          </a:p>
          <a:p>
            <a:pPr lvl="0"/>
            <a:r>
              <a:rPr lang="bg-BG" sz="4400" dirty="0">
                <a:solidFill>
                  <a:srgbClr val="0033CC"/>
                </a:solidFill>
              </a:rPr>
              <a:t>Забележително богатство на културното наследство и принадлежност към Източния трансбалкански културен коридор;</a:t>
            </a:r>
          </a:p>
          <a:p>
            <a:pPr lvl="0"/>
            <a:r>
              <a:rPr lang="bg-BG" sz="4400" dirty="0">
                <a:solidFill>
                  <a:srgbClr val="0033CC"/>
                </a:solidFill>
              </a:rPr>
              <a:t>Качествени поземлени ресурси за развитие на земеделие;</a:t>
            </a:r>
          </a:p>
          <a:p>
            <a:pPr lvl="0"/>
            <a:r>
              <a:rPr lang="bg-BG" sz="4400" dirty="0">
                <a:solidFill>
                  <a:srgbClr val="0033CC"/>
                </a:solidFill>
              </a:rPr>
              <a:t>Добри възможности за използване на енергията на водата и слънцето;</a:t>
            </a:r>
          </a:p>
          <a:p>
            <a:pPr lvl="0"/>
            <a:r>
              <a:rPr lang="bg-BG" sz="4400" dirty="0">
                <a:solidFill>
                  <a:srgbClr val="0033CC"/>
                </a:solidFill>
              </a:rPr>
              <a:t> Отлично транспортно-географско положение, наличие на важни транспортни коридори и транспортни възли;</a:t>
            </a:r>
          </a:p>
          <a:p>
            <a:pPr lvl="0"/>
            <a:r>
              <a:rPr lang="bg-BG" sz="4400" dirty="0">
                <a:solidFill>
                  <a:srgbClr val="0033CC"/>
                </a:solidFill>
              </a:rPr>
              <a:t>Налична добра инфраструктура за развитие на разнообразни културни дейности; </a:t>
            </a:r>
            <a:endParaRPr lang="bg-BG" sz="4400" dirty="0" smtClean="0">
              <a:solidFill>
                <a:srgbClr val="0033CC"/>
              </a:solidFill>
            </a:endParaRPr>
          </a:p>
          <a:p>
            <a:pPr lvl="0"/>
            <a:r>
              <a:rPr lang="bg-BG" sz="4400" dirty="0">
                <a:solidFill>
                  <a:srgbClr val="0033CC"/>
                </a:solidFill>
              </a:rPr>
              <a:t>Наличие на два важни университетски центъра и висок дял от населението с висше образование;</a:t>
            </a: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pPr lvl="0"/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0033CC"/>
                </a:solidFill>
              </a:rPr>
              <a:t> </a:t>
            </a:r>
            <a:endParaRPr lang="bg-BG" dirty="0">
              <a:solidFill>
                <a:srgbClr val="0033CC"/>
              </a:solidFill>
            </a:endParaRP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2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bg-BG" dirty="0">
                <a:solidFill>
                  <a:srgbClr val="FF0000"/>
                </a:solidFill>
              </a:rPr>
              <a:t>Актуализиран SWOT </a:t>
            </a:r>
            <a:r>
              <a:rPr lang="bg-BG" dirty="0" smtClean="0">
                <a:solidFill>
                  <a:srgbClr val="FF0000"/>
                </a:solidFill>
              </a:rPr>
              <a:t>анализ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силни страни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Наличие на значими концентрации на икономическа активност и обслужващи функции – в триградието В. Търново - Г. Оряховица - Лясковец и в гр. Свищов;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Висок ръст на БВП на човек и ръст на произведената в областта продукция;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Силно развиваща се хранително-вкусова промишленост;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Спад в коефициента на безработица;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Осезаемо увеличение в броя на заетите и коефициента на заетост;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Увеличаване дела на преките чуждестранни инвестиции за </a:t>
            </a:r>
            <a:r>
              <a:rPr lang="bg-BG" dirty="0" smtClean="0">
                <a:solidFill>
                  <a:srgbClr val="0033CC"/>
                </a:solidFill>
              </a:rPr>
              <a:t>2015г.</a:t>
            </a:r>
            <a:endParaRPr lang="bg-BG" dirty="0">
              <a:solidFill>
                <a:srgbClr val="0033CC"/>
              </a:solidFill>
            </a:endParaRPr>
          </a:p>
          <a:p>
            <a:pPr lvl="0"/>
            <a:r>
              <a:rPr lang="bg-BG" dirty="0">
                <a:solidFill>
                  <a:srgbClr val="0033CC"/>
                </a:solidFill>
              </a:rPr>
              <a:t>Намаляване обема на образуваните битови отпадъци на човек от населението;</a:t>
            </a:r>
          </a:p>
          <a:p>
            <a:r>
              <a:rPr lang="bg-BG" dirty="0">
                <a:solidFill>
                  <a:srgbClr val="0033CC"/>
                </a:solidFill>
              </a:rPr>
              <a:t>Стабилен ръст на средната работна заплата.</a:t>
            </a:r>
            <a:endParaRPr lang="en-US" dirty="0" smtClean="0">
              <a:solidFill>
                <a:srgbClr val="0033CC"/>
              </a:solidFill>
            </a:endParaRPr>
          </a:p>
          <a:p>
            <a:r>
              <a:rPr lang="en-US" dirty="0" smtClean="0">
                <a:solidFill>
                  <a:srgbClr val="0033CC"/>
                </a:solidFill>
              </a:rPr>
              <a:t> </a:t>
            </a:r>
            <a:endParaRPr lang="bg-BG" dirty="0">
              <a:solidFill>
                <a:srgbClr val="0033CC"/>
              </a:solidFill>
            </a:endParaRP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93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bg-BG" dirty="0">
                <a:solidFill>
                  <a:srgbClr val="FF0000"/>
                </a:solidFill>
              </a:rPr>
              <a:t>Актуализиран SWOT </a:t>
            </a:r>
            <a:r>
              <a:rPr lang="bg-BG" dirty="0" smtClean="0">
                <a:solidFill>
                  <a:srgbClr val="FF0000"/>
                </a:solidFill>
              </a:rPr>
              <a:t>анализ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слаби страни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Голям брой регистрирани свлачища;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Високи шумови нива в наблюдаваните пунктове;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Неизградеността на канализационни мрежи за битови и промишлени нужди е основна причина за замърсяване на водите;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Изоставане в изграждането на ПСОВ за град Свищов;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Необходимост от разширение, реконструкция и изграждане на водоснабдителна инфраструктура за ограничаване на високите загуби на вода;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Недостатъчно развита РПМ, паралелно на река Дунав в направление Русе – Свищов – Никопол;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Много нисък дял на газифицираните домакинства;</a:t>
            </a:r>
          </a:p>
          <a:p>
            <a:r>
              <a:rPr lang="en-US" dirty="0" smtClean="0">
                <a:solidFill>
                  <a:srgbClr val="0033CC"/>
                </a:solidFill>
              </a:rPr>
              <a:t> </a:t>
            </a:r>
            <a:endParaRPr lang="bg-BG" dirty="0">
              <a:solidFill>
                <a:srgbClr val="0033CC"/>
              </a:solidFill>
            </a:endParaRP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815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bg-BG" dirty="0">
                <a:solidFill>
                  <a:srgbClr val="FF0000"/>
                </a:solidFill>
              </a:rPr>
              <a:t>Актуализиран SWOT </a:t>
            </a:r>
            <a:r>
              <a:rPr lang="bg-BG" dirty="0" smtClean="0">
                <a:solidFill>
                  <a:srgbClr val="FF0000"/>
                </a:solidFill>
              </a:rPr>
              <a:t>анализ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слаби страни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По-нисък БВП на лице от създадения средно за страната;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Свиване на инвестициите, особено осезаемо по отношение на преработващата промишленост;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Криза в машиностроителния отрасъл;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Свиване в обема на животновъдната продукция;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Силно ограничени площи, заети с трайни насаждения и зеленчукопроизводство;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Непълноценно използване на някои сегменти от туристическия потенциал;</a:t>
            </a:r>
          </a:p>
          <a:p>
            <a:r>
              <a:rPr lang="en-US" dirty="0" smtClean="0">
                <a:solidFill>
                  <a:srgbClr val="0033CC"/>
                </a:solidFill>
              </a:rPr>
              <a:t> </a:t>
            </a:r>
            <a:endParaRPr lang="bg-BG" dirty="0">
              <a:solidFill>
                <a:srgbClr val="0033CC"/>
              </a:solidFill>
            </a:endParaRP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688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bg-BG" dirty="0">
                <a:solidFill>
                  <a:srgbClr val="0033CC"/>
                </a:solidFill>
              </a:rPr>
              <a:t>В Закона за регионалното развитие, чл.33, ал.1 се регламентира извършването на междинна оценка към средата на периода на действие на документа. </a:t>
            </a:r>
            <a:r>
              <a:rPr lang="bg-BG" dirty="0" smtClean="0">
                <a:solidFill>
                  <a:srgbClr val="0033CC"/>
                </a:solidFill>
              </a:rPr>
              <a:t>Междинната </a:t>
            </a:r>
            <a:r>
              <a:rPr lang="bg-BG" dirty="0">
                <a:solidFill>
                  <a:srgbClr val="0033CC"/>
                </a:solidFill>
              </a:rPr>
              <a:t>оценка включва: </a:t>
            </a:r>
            <a:endParaRPr lang="bg-BG" dirty="0" smtClean="0">
              <a:solidFill>
                <a:srgbClr val="0033CC"/>
              </a:solidFill>
            </a:endParaRPr>
          </a:p>
          <a:p>
            <a:r>
              <a:rPr lang="bg-BG" dirty="0">
                <a:solidFill>
                  <a:srgbClr val="0033CC"/>
                </a:solidFill>
              </a:rPr>
              <a:t>1. оценка на първоначалните резултати от изпълнението;</a:t>
            </a:r>
          </a:p>
          <a:p>
            <a:r>
              <a:rPr lang="bg-BG" dirty="0">
                <a:solidFill>
                  <a:srgbClr val="0033CC"/>
                </a:solidFill>
              </a:rPr>
              <a:t>2. оценка на степента на постигане на съответните цели;</a:t>
            </a:r>
          </a:p>
          <a:p>
            <a:r>
              <a:rPr lang="bg-BG" dirty="0">
                <a:solidFill>
                  <a:srgbClr val="0033CC"/>
                </a:solidFill>
              </a:rPr>
              <a:t>3. оценка на ефективността и ефикасността на използваните ресурси;</a:t>
            </a:r>
          </a:p>
          <a:p>
            <a:r>
              <a:rPr lang="bg-BG" dirty="0">
                <a:solidFill>
                  <a:srgbClr val="0033CC"/>
                </a:solidFill>
              </a:rPr>
              <a:t>4. изводи и препоръки за изпълнението на съответния документ.</a:t>
            </a: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725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pPr lvl="0"/>
            <a:r>
              <a:rPr lang="bg-BG" dirty="0">
                <a:solidFill>
                  <a:srgbClr val="FF0000"/>
                </a:solidFill>
              </a:rPr>
              <a:t>Актуализиран SWOT </a:t>
            </a:r>
            <a:r>
              <a:rPr lang="bg-BG" dirty="0" smtClean="0">
                <a:solidFill>
                  <a:srgbClr val="FF0000"/>
                </a:solidFill>
              </a:rPr>
              <a:t>анализ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слаби страни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Тенденция за обезлюдяване, особено силна в общините Сухиндол, Стражица и Златарица;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Много на брой обезлюдени или много малки селища в планинските части на областта;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Висок дял на неграмотните и ниско образованите;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Висок дял на хора, живеещи в материални лишения;</a:t>
            </a:r>
          </a:p>
          <a:p>
            <a:r>
              <a:rPr lang="bg-BG" dirty="0">
                <a:solidFill>
                  <a:srgbClr val="0033CC"/>
                </a:solidFill>
              </a:rPr>
              <a:t>Много високи нива на безработица в общините Златарица, Стражица и Полски Тръмбеш.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endParaRPr lang="bg-BG" dirty="0">
              <a:solidFill>
                <a:srgbClr val="0033CC"/>
              </a:solidFill>
            </a:endParaRP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86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pPr lvl="0"/>
            <a:r>
              <a:rPr lang="bg-BG" dirty="0">
                <a:solidFill>
                  <a:srgbClr val="FF0000"/>
                </a:solidFill>
              </a:rPr>
              <a:t>Актуализиран SWOT </a:t>
            </a:r>
            <a:r>
              <a:rPr lang="bg-BG" dirty="0" smtClean="0">
                <a:solidFill>
                  <a:srgbClr val="FF0000"/>
                </a:solidFill>
              </a:rPr>
              <a:t>анализ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заплахи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Тенденцията за струпване на население в малкото по-привлекателни райони и градове и обезлюдяването на по-слабо развитите;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Коефициент на смъртност над средния за страната;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Продължаващата негативна тенденция на застаряване на населението;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Продължаване на демографската криза, изразяваща се с бързи темпове на обезлюдяване на областта и страната;</a:t>
            </a:r>
          </a:p>
          <a:p>
            <a:pPr lvl="0"/>
            <a:endParaRPr lang="bg-BG" dirty="0">
              <a:solidFill>
                <a:srgbClr val="0033CC"/>
              </a:solidFill>
            </a:endParaRP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50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pPr lvl="0"/>
            <a:r>
              <a:rPr lang="bg-BG" dirty="0">
                <a:solidFill>
                  <a:srgbClr val="FF0000"/>
                </a:solidFill>
              </a:rPr>
              <a:t>Актуализиран SWOT </a:t>
            </a:r>
            <a:r>
              <a:rPr lang="bg-BG" dirty="0" smtClean="0">
                <a:solidFill>
                  <a:srgbClr val="FF0000"/>
                </a:solidFill>
              </a:rPr>
              <a:t>анализ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заплахи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Поява на рискове от непредвидими природни и обществено-политически събития;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Продължаване на негативите тенденции свързани с изменение на климата;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Запазване на високата „цена“ (висока стойност) на инвестиционния капитал насочено към подобряване на базовата инфраструктура;</a:t>
            </a:r>
          </a:p>
          <a:p>
            <a:r>
              <a:rPr lang="bg-BG" dirty="0">
                <a:solidFill>
                  <a:srgbClr val="0033CC"/>
                </a:solidFill>
              </a:rPr>
              <a:t>Продължаваща изолация от двете страни на границата – р. Дунав между България и Румъния.</a:t>
            </a: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5997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bg-BG" dirty="0">
                <a:solidFill>
                  <a:srgbClr val="FF0000"/>
                </a:solidFill>
              </a:rPr>
              <a:t>Актуализиран SWOT </a:t>
            </a:r>
            <a:r>
              <a:rPr lang="bg-BG" dirty="0" smtClean="0">
                <a:solidFill>
                  <a:srgbClr val="FF0000"/>
                </a:solidFill>
              </a:rPr>
              <a:t>анализ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възможности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Възможностите за обвързване на различни елементи от туристическия потенциал на областта, съобразно два признака – принадлежност към тема и разположение на общ коридор – позволява инициирането на партньорства между отделни общини от областта;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По-широко използване на възможностите на европейските фондове (чрез добре обосновани и подготвени проекти) за подобряване на жизнената среда, качествата на човешкия ресурс, административния капацитет на публичните институции, конкурентоспособността на икономиката чрез подобряване на предприемачеството и иновации и др.</a:t>
            </a:r>
          </a:p>
          <a:p>
            <a:endParaRPr lang="bg-BG" dirty="0"/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14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bg-BG" dirty="0">
                <a:solidFill>
                  <a:srgbClr val="FF0000"/>
                </a:solidFill>
              </a:rPr>
              <a:t>Актуализиран SWOT </a:t>
            </a:r>
            <a:r>
              <a:rPr lang="bg-BG" dirty="0" smtClean="0">
                <a:solidFill>
                  <a:srgbClr val="FF0000"/>
                </a:solidFill>
              </a:rPr>
              <a:t>анализ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  <a:r>
              <a:rPr lang="bg-BG" dirty="0" smtClean="0">
                <a:solidFill>
                  <a:srgbClr val="FF0000"/>
                </a:solidFill>
              </a:rPr>
              <a:t>възможности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Реализация на редица инфраструктурни проекти с надобщинско и регионално (междуобластно) значение като: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Доизграждане на трасето на АМ „Хемус”;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Подобряване ж.п транспорта;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Развитие на летище „Г. Оряховица”;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Използване на излаза на областта на р. Дунав като възможност за: </a:t>
            </a:r>
          </a:p>
          <a:p>
            <a:pPr lvl="0"/>
            <a:r>
              <a:rPr lang="bg-BG" dirty="0" smtClean="0">
                <a:solidFill>
                  <a:srgbClr val="FF0000"/>
                </a:solidFill>
              </a:rPr>
              <a:t>стимулиране </a:t>
            </a:r>
            <a:r>
              <a:rPr lang="bg-BG" dirty="0">
                <a:solidFill>
                  <a:srgbClr val="FF0000"/>
                </a:solidFill>
              </a:rPr>
              <a:t>на икономическото и инфраструктурно развитие в интензивно партньорство; </a:t>
            </a:r>
          </a:p>
          <a:p>
            <a:pPr lvl="0"/>
            <a:r>
              <a:rPr lang="bg-BG" dirty="0" smtClean="0">
                <a:solidFill>
                  <a:srgbClr val="FF0000"/>
                </a:solidFill>
              </a:rPr>
              <a:t>засилване </a:t>
            </a:r>
            <a:r>
              <a:rPr lang="bg-BG" dirty="0">
                <a:solidFill>
                  <a:srgbClr val="FF0000"/>
                </a:solidFill>
              </a:rPr>
              <a:t>на трансграничното сътрудничество в региона Свищов - Зимнич;</a:t>
            </a:r>
          </a:p>
          <a:p>
            <a:r>
              <a:rPr lang="bg-BG" dirty="0" smtClean="0">
                <a:solidFill>
                  <a:srgbClr val="FF0000"/>
                </a:solidFill>
              </a:rPr>
              <a:t>използване </a:t>
            </a:r>
            <a:r>
              <a:rPr lang="bg-BG" dirty="0">
                <a:solidFill>
                  <a:srgbClr val="FF0000"/>
                </a:solidFill>
              </a:rPr>
              <a:t>на изоставените сгради/терени.</a:t>
            </a:r>
            <a:endParaRPr lang="bg-BG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39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pPr algn="l"/>
            <a:endParaRPr lang="bg-BG" b="1" i="1" dirty="0" smtClean="0"/>
          </a:p>
          <a:p>
            <a:pPr algn="l"/>
            <a:endParaRPr lang="bg-BG" b="1" i="1" dirty="0"/>
          </a:p>
          <a:p>
            <a:r>
              <a:rPr lang="bg-BG" b="1" i="1" dirty="0" smtClean="0">
                <a:solidFill>
                  <a:srgbClr val="0033CC"/>
                </a:solidFill>
              </a:rPr>
              <a:t>Извод</a:t>
            </a:r>
            <a:r>
              <a:rPr lang="bg-BG" b="1" i="1" dirty="0">
                <a:solidFill>
                  <a:srgbClr val="0033CC"/>
                </a:solidFill>
              </a:rPr>
              <a:t>:</a:t>
            </a:r>
            <a:r>
              <a:rPr lang="bg-BG" dirty="0">
                <a:solidFill>
                  <a:srgbClr val="0033CC"/>
                </a:solidFill>
              </a:rPr>
              <a:t> С оглед на актуализираният социално-икономически и SWOT-анализ и изготвената междинна оценка не е необходимо да се прави промяна в стратегическата рамка на плана. </a:t>
            </a: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05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33CC"/>
                </a:solidFill>
              </a:rPr>
              <a:t>Актуализирани общи индикатори за ОСР</a:t>
            </a:r>
            <a:endParaRPr lang="bg-BG" b="1" i="1" dirty="0" smtClean="0">
              <a:solidFill>
                <a:srgbClr val="0033CC"/>
              </a:solidFill>
            </a:endParaRPr>
          </a:p>
          <a:p>
            <a:pPr algn="l"/>
            <a:endParaRPr lang="bg-BG" b="1" i="1" dirty="0"/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204739"/>
              </p:ext>
            </p:extLst>
          </p:nvPr>
        </p:nvGraphicFramePr>
        <p:xfrm>
          <a:off x="1" y="1600200"/>
          <a:ext cx="9143998" cy="5257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239">
                  <a:extLst>
                    <a:ext uri="{9D8B030D-6E8A-4147-A177-3AD203B41FA5}">
                      <a16:colId xmlns="" xmlns:a16="http://schemas.microsoft.com/office/drawing/2014/main" val="1091821520"/>
                    </a:ext>
                  </a:extLst>
                </a:gridCol>
                <a:gridCol w="3748030">
                  <a:extLst>
                    <a:ext uri="{9D8B030D-6E8A-4147-A177-3AD203B41FA5}">
                      <a16:colId xmlns="" xmlns:a16="http://schemas.microsoft.com/office/drawing/2014/main" val="1424631401"/>
                    </a:ext>
                  </a:extLst>
                </a:gridCol>
                <a:gridCol w="1096701">
                  <a:extLst>
                    <a:ext uri="{9D8B030D-6E8A-4147-A177-3AD203B41FA5}">
                      <a16:colId xmlns="" xmlns:a16="http://schemas.microsoft.com/office/drawing/2014/main" val="1104157379"/>
                    </a:ext>
                  </a:extLst>
                </a:gridCol>
                <a:gridCol w="1363182">
                  <a:extLst>
                    <a:ext uri="{9D8B030D-6E8A-4147-A177-3AD203B41FA5}">
                      <a16:colId xmlns="" xmlns:a16="http://schemas.microsoft.com/office/drawing/2014/main" val="718833039"/>
                    </a:ext>
                  </a:extLst>
                </a:gridCol>
                <a:gridCol w="1364145">
                  <a:extLst>
                    <a:ext uri="{9D8B030D-6E8A-4147-A177-3AD203B41FA5}">
                      <a16:colId xmlns="" xmlns:a16="http://schemas.microsoft.com/office/drawing/2014/main" val="23189862"/>
                    </a:ext>
                  </a:extLst>
                </a:gridCol>
                <a:gridCol w="1096701">
                  <a:extLst>
                    <a:ext uri="{9D8B030D-6E8A-4147-A177-3AD203B41FA5}">
                      <a16:colId xmlns="" xmlns:a16="http://schemas.microsoft.com/office/drawing/2014/main" val="860922681"/>
                    </a:ext>
                  </a:extLst>
                </a:gridCol>
              </a:tblGrid>
              <a:tr h="100656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№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Индикатор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Изходна стойност 2011 г.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Планирана междинна стойност 2015 г.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Достигната междинна стойност</a:t>
                      </a:r>
                      <a:endParaRPr lang="bg-BG" sz="10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900">
                          <a:effectLst/>
                        </a:rPr>
                        <a:t>2015 г.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Целева стойност 2020 г.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extLst>
                  <a:ext uri="{0D108BD9-81ED-4DB2-BD59-A6C34878D82A}">
                    <a16:rowId xmlns="" xmlns:a16="http://schemas.microsoft.com/office/drawing/2014/main" val="3685195670"/>
                  </a:ext>
                </a:extLst>
              </a:tr>
              <a:tr h="368567">
                <a:tc grid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Стратегическа цел 1 „Икономически растеж с по-високи темпове от средните за страната“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65804510"/>
                  </a:ext>
                </a:extLst>
              </a:tr>
              <a:tr h="7549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1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Нетни приходи от продажби на нефинансовите предприятия като дял от общите приходи за страната - 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1,91%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2,20%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1,81%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2,6%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extLst>
                  <a:ext uri="{0D108BD9-81ED-4DB2-BD59-A6C34878D82A}">
                    <a16:rowId xmlns="" xmlns:a16="http://schemas.microsoft.com/office/drawing/2014/main" val="1775135354"/>
                  </a:ext>
                </a:extLst>
              </a:tr>
              <a:tr h="503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2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БВП/ човек като процент от средния за страната (%) – 2009 г.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63,46%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65%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67,2%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67%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extLst>
                  <a:ext uri="{0D108BD9-81ED-4DB2-BD59-A6C34878D82A}">
                    <a16:rowId xmlns="" xmlns:a16="http://schemas.microsoft.com/office/drawing/2014/main" val="1124631944"/>
                  </a:ext>
                </a:extLst>
              </a:tr>
              <a:tr h="359671">
                <a:tc grid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Стратегическа цел 2 „Социална сигурност, равнопоставеност и перспективност“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7221747"/>
                  </a:ext>
                </a:extLst>
              </a:tr>
              <a:tr h="7549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1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Коефициент на икономическа активност на населението на навършени 15 и повече години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49,8%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53%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49,8%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57%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extLst>
                  <a:ext uri="{0D108BD9-81ED-4DB2-BD59-A6C34878D82A}">
                    <a16:rowId xmlns="" xmlns:a16="http://schemas.microsoft.com/office/drawing/2014/main" val="1647834736"/>
                  </a:ext>
                </a:extLst>
              </a:tr>
              <a:tr h="5032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2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Относителен дял на населението в трудоспособна възраст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61,26%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&gt;61%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60,1%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&gt;60%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extLst>
                  <a:ext uri="{0D108BD9-81ED-4DB2-BD59-A6C34878D82A}">
                    <a16:rowId xmlns="" xmlns:a16="http://schemas.microsoft.com/office/drawing/2014/main" val="1678936600"/>
                  </a:ext>
                </a:extLst>
              </a:tr>
              <a:tr h="2516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3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Естествен прираст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-7,9‰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-6,9‰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-8,2‰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-5,7%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extLst>
                  <a:ext uri="{0D108BD9-81ED-4DB2-BD59-A6C34878D82A}">
                    <a16:rowId xmlns="" xmlns:a16="http://schemas.microsoft.com/office/drawing/2014/main" val="4244489610"/>
                  </a:ext>
                </a:extLst>
              </a:tr>
              <a:tr h="7549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4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Дял на населението на 7 и повече и повече години със средно и по-високо образование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65,96%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-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>
                          <a:effectLst/>
                        </a:rPr>
                        <a:t>-</a:t>
                      </a:r>
                      <a:endParaRPr lang="bg-BG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900" dirty="0">
                          <a:effectLst/>
                        </a:rPr>
                        <a:t>75%</a:t>
                      </a:r>
                      <a:endParaRPr lang="bg-BG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077" marR="59077" marT="0" marB="0" anchor="ctr"/>
                </a:tc>
                <a:extLst>
                  <a:ext uri="{0D108BD9-81ED-4DB2-BD59-A6C34878D82A}">
                    <a16:rowId xmlns="" xmlns:a16="http://schemas.microsoft.com/office/drawing/2014/main" val="410673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87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33CC"/>
                </a:solidFill>
              </a:rPr>
              <a:t>Актуализирани общи индикатори за ОСР</a:t>
            </a:r>
            <a:endParaRPr lang="bg-BG" b="1" i="1" dirty="0" smtClean="0">
              <a:solidFill>
                <a:srgbClr val="0033CC"/>
              </a:solidFill>
            </a:endParaRPr>
          </a:p>
          <a:p>
            <a:pPr algn="l"/>
            <a:endParaRPr lang="bg-BG" b="1" i="1" dirty="0"/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35873"/>
              </p:ext>
            </p:extLst>
          </p:nvPr>
        </p:nvGraphicFramePr>
        <p:xfrm>
          <a:off x="0" y="1600042"/>
          <a:ext cx="9143999" cy="52579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7636">
                  <a:extLst>
                    <a:ext uri="{9D8B030D-6E8A-4147-A177-3AD203B41FA5}">
                      <a16:colId xmlns="" xmlns:a16="http://schemas.microsoft.com/office/drawing/2014/main" val="1094274753"/>
                    </a:ext>
                  </a:extLst>
                </a:gridCol>
                <a:gridCol w="1096587">
                  <a:extLst>
                    <a:ext uri="{9D8B030D-6E8A-4147-A177-3AD203B41FA5}">
                      <a16:colId xmlns="" xmlns:a16="http://schemas.microsoft.com/office/drawing/2014/main" val="1581326163"/>
                    </a:ext>
                  </a:extLst>
                </a:gridCol>
                <a:gridCol w="1363039">
                  <a:extLst>
                    <a:ext uri="{9D8B030D-6E8A-4147-A177-3AD203B41FA5}">
                      <a16:colId xmlns="" xmlns:a16="http://schemas.microsoft.com/office/drawing/2014/main" val="316011670"/>
                    </a:ext>
                  </a:extLst>
                </a:gridCol>
                <a:gridCol w="1364001">
                  <a:extLst>
                    <a:ext uri="{9D8B030D-6E8A-4147-A177-3AD203B41FA5}">
                      <a16:colId xmlns="" xmlns:a16="http://schemas.microsoft.com/office/drawing/2014/main" val="2586034058"/>
                    </a:ext>
                  </a:extLst>
                </a:gridCol>
                <a:gridCol w="1096587">
                  <a:extLst>
                    <a:ext uri="{9D8B030D-6E8A-4147-A177-3AD203B41FA5}">
                      <a16:colId xmlns="" xmlns:a16="http://schemas.microsoft.com/office/drawing/2014/main" val="3565715919"/>
                    </a:ext>
                  </a:extLst>
                </a:gridCol>
                <a:gridCol w="476149">
                  <a:extLst>
                    <a:ext uri="{9D8B030D-6E8A-4147-A177-3AD203B41FA5}">
                      <a16:colId xmlns="" xmlns:a16="http://schemas.microsoft.com/office/drawing/2014/main" val="2929255029"/>
                    </a:ext>
                  </a:extLst>
                </a:gridCol>
              </a:tblGrid>
              <a:tr h="584213">
                <a:tc grid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Стратегическа цел 3 „Съвременни инфраструктури, висококачествени комунални услуги, уникално културно наследство и съхранена околна среда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60700078"/>
                  </a:ext>
                </a:extLst>
              </a:tr>
              <a:tr h="584254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Относителен дял на населението, обслужвано от СПСОВ - %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43,9%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62%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61,7%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75%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665263515"/>
                  </a:ext>
                </a:extLst>
              </a:tr>
              <a:tr h="584213">
                <a:tc gridSpan="5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Намаляване на емисиите от вредни вещества в атмосферата от индустриални горивни и производствени процеси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737169317"/>
                  </a:ext>
                </a:extLst>
              </a:tr>
              <a:tr h="87631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Серни оксиди (тонове)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indent="-68580"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2930" algn="l"/>
                        </a:tabLst>
                      </a:pPr>
                      <a:r>
                        <a:rPr lang="bg-BG" sz="1100">
                          <a:effectLst/>
                        </a:rPr>
                        <a:t>Променен!</a:t>
                      </a:r>
                      <a:endParaRPr lang="bg-BG" sz="1200">
                        <a:effectLst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12 909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&lt;7 500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468,3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&lt;7 000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679584001"/>
                  </a:ext>
                </a:extLst>
              </a:tr>
              <a:tr h="87631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Въглероден диоксид (тонове)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indent="-6858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Променен!</a:t>
                      </a:r>
                      <a:endParaRPr lang="bg-BG" sz="1200">
                        <a:effectLst/>
                      </a:endParaRPr>
                    </a:p>
                    <a:p>
                      <a:pPr indent="-68580"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998 827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&lt;780 000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604 908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&lt;700 000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888042450"/>
                  </a:ext>
                </a:extLst>
              </a:tr>
              <a:tr h="87631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Неметанови летливи органични съединения (тонове)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indent="-68580"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Променен!</a:t>
                      </a:r>
                      <a:endParaRPr lang="bg-BG" sz="1200">
                        <a:effectLst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253,9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&lt;1400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325,8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indent="-68580"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Променен!&lt;250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4026677631"/>
                  </a:ext>
                </a:extLst>
              </a:tr>
              <a:tr h="876319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Брой инициативи за ПЧП между общини и бизнес с цел предоставяне на основни услуги за населението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н/а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7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3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16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 </a:t>
                      </a:r>
                      <a:endParaRPr lang="bg-BG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353885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96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33CC"/>
                </a:solidFill>
              </a:rPr>
              <a:t>Актуализирани общи индикатори за ОСР</a:t>
            </a:r>
            <a:endParaRPr lang="bg-BG" b="1" i="1" dirty="0" smtClean="0">
              <a:solidFill>
                <a:srgbClr val="0033CC"/>
              </a:solidFill>
            </a:endParaRPr>
          </a:p>
          <a:p>
            <a:pPr algn="l"/>
            <a:endParaRPr lang="bg-BG" b="1" i="1" dirty="0"/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372533"/>
              </p:ext>
            </p:extLst>
          </p:nvPr>
        </p:nvGraphicFramePr>
        <p:xfrm>
          <a:off x="0" y="1772814"/>
          <a:ext cx="9144000" cy="50851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7635">
                  <a:extLst>
                    <a:ext uri="{9D8B030D-6E8A-4147-A177-3AD203B41FA5}">
                      <a16:colId xmlns="" xmlns:a16="http://schemas.microsoft.com/office/drawing/2014/main" val="3089639721"/>
                    </a:ext>
                  </a:extLst>
                </a:gridCol>
                <a:gridCol w="1096588">
                  <a:extLst>
                    <a:ext uri="{9D8B030D-6E8A-4147-A177-3AD203B41FA5}">
                      <a16:colId xmlns="" xmlns:a16="http://schemas.microsoft.com/office/drawing/2014/main" val="619228602"/>
                    </a:ext>
                  </a:extLst>
                </a:gridCol>
                <a:gridCol w="1363040">
                  <a:extLst>
                    <a:ext uri="{9D8B030D-6E8A-4147-A177-3AD203B41FA5}">
                      <a16:colId xmlns="" xmlns:a16="http://schemas.microsoft.com/office/drawing/2014/main" val="2702139986"/>
                    </a:ext>
                  </a:extLst>
                </a:gridCol>
                <a:gridCol w="1364000">
                  <a:extLst>
                    <a:ext uri="{9D8B030D-6E8A-4147-A177-3AD203B41FA5}">
                      <a16:colId xmlns="" xmlns:a16="http://schemas.microsoft.com/office/drawing/2014/main" val="1651796319"/>
                    </a:ext>
                  </a:extLst>
                </a:gridCol>
                <a:gridCol w="1096588">
                  <a:extLst>
                    <a:ext uri="{9D8B030D-6E8A-4147-A177-3AD203B41FA5}">
                      <a16:colId xmlns="" xmlns:a16="http://schemas.microsoft.com/office/drawing/2014/main" val="2127175994"/>
                    </a:ext>
                  </a:extLst>
                </a:gridCol>
                <a:gridCol w="476149">
                  <a:extLst>
                    <a:ext uri="{9D8B030D-6E8A-4147-A177-3AD203B41FA5}">
                      <a16:colId xmlns="" xmlns:a16="http://schemas.microsoft.com/office/drawing/2014/main" val="3538049460"/>
                    </a:ext>
                  </a:extLst>
                </a:gridCol>
              </a:tblGrid>
              <a:tr h="828951">
                <a:tc grid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Стратегическа цел 4 „Добро планиране и управление, сътрудничество и междуобщинско коопериране“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96823166"/>
                  </a:ext>
                </a:extLst>
              </a:tr>
              <a:tr h="142636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Разработени актуални Общи устройствени планове на общини 2013 г.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1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4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10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521825457"/>
                  </a:ext>
                </a:extLst>
              </a:tr>
              <a:tr h="2829867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Дял от население, обхванато от изпълнението на стратегии МИГ, МИРГ и на инициативи за водено от общностите местно развитие или интегрирани стратегии за развитие на групи общини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n/ a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50%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10,1%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70%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bg-BG" sz="1200" dirty="0">
                          <a:effectLst/>
                        </a:rPr>
                        <a:t> </a:t>
                      </a:r>
                      <a:endParaRPr lang="bg-BG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815116671"/>
                  </a:ext>
                </a:extLst>
              </a:tr>
            </a:tbl>
          </a:graphicData>
        </a:graphic>
      </p:graphicFrame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1557338" y="24796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bg-BG" altLang="bg-BG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bg-BG" altLang="bg-B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557338" y="2479675"/>
            <a:ext cx="3017837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bg-BG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970468" y="2594689"/>
            <a:ext cx="31771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0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[</a:t>
            </a:r>
            <a:r>
              <a:rPr kumimoji="0" lang="bg-BG" altLang="bg-BG" sz="1000" b="1" i="1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1]</a:t>
            </a:r>
            <a:r>
              <a:rPr kumimoji="0" lang="bg-BG" altLang="bg-BG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bg-BG" altLang="bg-B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48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bg-BG" b="1" dirty="0">
                <a:solidFill>
                  <a:srgbClr val="0033CC"/>
                </a:solidFill>
              </a:rPr>
              <a:t>ЗАКЛЮЧЕНИЕ</a:t>
            </a:r>
          </a:p>
          <a:p>
            <a:r>
              <a:rPr lang="bg-BG" dirty="0">
                <a:solidFill>
                  <a:srgbClr val="0033CC"/>
                </a:solidFill>
              </a:rPr>
              <a:t> </a:t>
            </a:r>
          </a:p>
          <a:p>
            <a:r>
              <a:rPr lang="bg-BG" dirty="0">
                <a:solidFill>
                  <a:srgbClr val="FF0000"/>
                </a:solidFill>
              </a:rPr>
              <a:t>Актуализацията на Областната стратегия за развитие на област Велико Търново ще подобри основно съдържанието и наблюдението на ОСР до 2020 г. Това ще спомогне за проследяване на изпълнението на основната цел за намаляване на социалните, икономическите и пространствените дисбаланси в развитието, както на областта, така и в обхвата на СЦР, които са обект на анализи, прогнози и стратегически предложения в поредица от документи за регионално развитие и пространствено планиране.</a:t>
            </a:r>
          </a:p>
          <a:p>
            <a:pPr algn="l"/>
            <a:endParaRPr lang="bg-BG" b="1" i="1" dirty="0"/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777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dirty="0">
                <a:solidFill>
                  <a:srgbClr val="0033CC"/>
                </a:solidFill>
              </a:rPr>
              <a:t>Основната цел на настоящата оценка на ОСР на област Велико Търново е да представи точна информация на заинтересованите страни (министерства и ведомства, регионални и местни власти, икономически и социални партньори, неправителствени организации, граждански сдружения и др.) за резултатите от изпълнението на документа.</a:t>
            </a: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216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bg-BG" b="1" dirty="0">
                <a:solidFill>
                  <a:srgbClr val="0033CC"/>
                </a:solidFill>
              </a:rPr>
              <a:t>ЗАКЛЮЧЕНИЕ</a:t>
            </a:r>
          </a:p>
          <a:p>
            <a:r>
              <a:rPr lang="bg-BG" dirty="0">
                <a:solidFill>
                  <a:srgbClr val="0033CC"/>
                </a:solidFill>
              </a:rPr>
              <a:t> </a:t>
            </a:r>
          </a:p>
          <a:p>
            <a:r>
              <a:rPr lang="bg-BG" dirty="0" smtClean="0">
                <a:solidFill>
                  <a:srgbClr val="0033CC"/>
                </a:solidFill>
              </a:rPr>
              <a:t>Част от общините в областта все още не отчитат регулярно изпълнението на общинските си планове. Тъй като областната стратегия се измерва основно с тази информация, следва </a:t>
            </a:r>
            <a:r>
              <a:rPr lang="bg-BG" dirty="0">
                <a:solidFill>
                  <a:srgbClr val="0033CC"/>
                </a:solidFill>
              </a:rPr>
              <a:t>общинските </a:t>
            </a:r>
            <a:r>
              <a:rPr lang="bg-BG" dirty="0" smtClean="0">
                <a:solidFill>
                  <a:srgbClr val="0033CC"/>
                </a:solidFill>
              </a:rPr>
              <a:t>администрации</a:t>
            </a:r>
            <a:r>
              <a:rPr lang="en-US" dirty="0" smtClean="0">
                <a:solidFill>
                  <a:srgbClr val="0033CC"/>
                </a:solidFill>
              </a:rPr>
              <a:t> </a:t>
            </a:r>
            <a:r>
              <a:rPr lang="bg-BG" dirty="0" smtClean="0">
                <a:solidFill>
                  <a:srgbClr val="0033CC"/>
                </a:solidFill>
              </a:rPr>
              <a:t>да </a:t>
            </a:r>
            <a:r>
              <a:rPr lang="bg-BG" dirty="0" smtClean="0">
                <a:solidFill>
                  <a:srgbClr val="0033CC"/>
                </a:solidFill>
              </a:rPr>
              <a:t>изпълняват стриктно задълженията си по </a:t>
            </a:r>
            <a:r>
              <a:rPr lang="bg-BG" dirty="0" smtClean="0">
                <a:solidFill>
                  <a:srgbClr val="0033CC"/>
                </a:solidFill>
              </a:rPr>
              <a:t>ЗРР и ППЗРР </a:t>
            </a:r>
            <a:r>
              <a:rPr lang="bg-BG" dirty="0" smtClean="0">
                <a:solidFill>
                  <a:srgbClr val="0033CC"/>
                </a:solidFill>
              </a:rPr>
              <a:t>по отношение на периодичното отчитане на изпълнението на общинските планове и подаване на информацията към </a:t>
            </a:r>
            <a:r>
              <a:rPr lang="bg-BG" smtClean="0">
                <a:solidFill>
                  <a:srgbClr val="0033CC"/>
                </a:solidFill>
              </a:rPr>
              <a:t>областна администрация</a:t>
            </a:r>
            <a:r>
              <a:rPr lang="bg-BG" dirty="0" smtClean="0">
                <a:solidFill>
                  <a:srgbClr val="0033CC"/>
                </a:solidFill>
              </a:rPr>
              <a:t>, за да може и изпълнението на областната стратегия да бъде по-ефективно.</a:t>
            </a:r>
            <a:endParaRPr lang="bg-BG" dirty="0" smtClean="0">
              <a:solidFill>
                <a:srgbClr val="0033CC"/>
              </a:solidFill>
            </a:endParaRPr>
          </a:p>
          <a:p>
            <a:pPr algn="l"/>
            <a:endParaRPr lang="bg-BG" b="1" i="1" dirty="0"/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5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211960" y="1668115"/>
            <a:ext cx="482168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bg-BG" sz="3400" b="1" dirty="0" smtClean="0">
                <a:solidFill>
                  <a:srgbClr val="0033CC"/>
                </a:solidFill>
                <a:latin typeface="Monotype Corsiva" pitchFamily="66" charset="0"/>
              </a:rPr>
              <a:t>Благодарим за вниманието!</a:t>
            </a:r>
            <a:endParaRPr lang="bg-BG" sz="3400" b="1" dirty="0">
              <a:solidFill>
                <a:srgbClr val="0033CC"/>
              </a:solidFill>
              <a:latin typeface="Monotype Corsiva" pitchFamily="66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4037761" y="3242880"/>
            <a:ext cx="5076056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bg-BG" sz="2800" dirty="0">
                <a:solidFill>
                  <a:srgbClr val="0033CC"/>
                </a:solidFill>
                <a:latin typeface="Monotype Corsiva" pitchFamily="66" charset="0"/>
              </a:rPr>
              <a:t>Адрес: София 1618,</a:t>
            </a:r>
            <a:endParaRPr lang="en-US" altLang="bg-BG" sz="2800" dirty="0">
              <a:solidFill>
                <a:srgbClr val="0033CC"/>
              </a:solidFill>
              <a:latin typeface="Monotype Corsiva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bg-BG" sz="2800" dirty="0">
                <a:solidFill>
                  <a:srgbClr val="0033CC"/>
                </a:solidFill>
                <a:latin typeface="Monotype Corsiva" pitchFamily="66" charset="0"/>
              </a:rPr>
              <a:t>бул. “Цар Борис </a:t>
            </a:r>
            <a:r>
              <a:rPr lang="en-US" altLang="bg-BG" sz="2800" dirty="0">
                <a:solidFill>
                  <a:srgbClr val="0033CC"/>
                </a:solidFill>
                <a:latin typeface="Monotype Corsiva" pitchFamily="66" charset="0"/>
              </a:rPr>
              <a:t>III</a:t>
            </a:r>
            <a:r>
              <a:rPr lang="ru-RU" altLang="bg-BG" sz="2800" dirty="0">
                <a:solidFill>
                  <a:srgbClr val="0033CC"/>
                </a:solidFill>
                <a:latin typeface="Monotype Corsiva" pitchFamily="66" charset="0"/>
              </a:rPr>
              <a:t>” №  168 </a:t>
            </a:r>
            <a:endParaRPr lang="ru-RU" altLang="bg-BG" sz="2800" dirty="0" smtClean="0">
              <a:solidFill>
                <a:srgbClr val="0033CC"/>
              </a:solidFill>
              <a:latin typeface="Monotype Corsiva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bg-BG" sz="2800" dirty="0" smtClean="0">
                <a:solidFill>
                  <a:srgbClr val="0033CC"/>
                </a:solidFill>
                <a:latin typeface="Monotype Corsiva" pitchFamily="66" charset="0"/>
              </a:rPr>
              <a:t>Бизнес център «Андромеда» оф.13</a:t>
            </a:r>
            <a:endParaRPr lang="ru-RU" altLang="bg-BG" sz="2800" dirty="0">
              <a:solidFill>
                <a:srgbClr val="0033CC"/>
              </a:solidFill>
              <a:latin typeface="Monotype Corsiva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bg-BG" sz="2800" dirty="0" smtClean="0">
                <a:solidFill>
                  <a:srgbClr val="0033CC"/>
                </a:solidFill>
                <a:latin typeface="Monotype Corsiva" pitchFamily="66" charset="0"/>
              </a:rPr>
              <a:t>тел/факс</a:t>
            </a:r>
            <a:r>
              <a:rPr lang="ru-RU" altLang="bg-BG" sz="2800" dirty="0">
                <a:solidFill>
                  <a:srgbClr val="0033CC"/>
                </a:solidFill>
                <a:latin typeface="Monotype Corsiva" pitchFamily="66" charset="0"/>
              </a:rPr>
              <a:t>: </a:t>
            </a:r>
            <a:r>
              <a:rPr lang="bg-BG" altLang="bg-BG" sz="2800" dirty="0">
                <a:solidFill>
                  <a:srgbClr val="0033CC"/>
                </a:solidFill>
                <a:latin typeface="Monotype Corsiva" pitchFamily="66" charset="0"/>
              </a:rPr>
              <a:t>02/987-13-14; </a:t>
            </a:r>
            <a:r>
              <a:rPr lang="bg-BG" altLang="bg-BG" sz="2800" dirty="0" smtClean="0">
                <a:solidFill>
                  <a:srgbClr val="0033CC"/>
                </a:solidFill>
                <a:latin typeface="Monotype Corsiva" pitchFamily="66" charset="0"/>
              </a:rPr>
              <a:t>987-33-05</a:t>
            </a:r>
            <a:r>
              <a:rPr lang="bg-BG" altLang="bg-BG" sz="2800" dirty="0">
                <a:solidFill>
                  <a:srgbClr val="0033CC"/>
                </a:solidFill>
                <a:latin typeface="Monotype Corsiva" pitchFamily="66" charset="0"/>
              </a:rPr>
              <a:t>;  </a:t>
            </a:r>
            <a:r>
              <a:rPr lang="en-US" altLang="bg-BG" sz="2800" dirty="0" smtClean="0">
                <a:solidFill>
                  <a:srgbClr val="0033CC"/>
                </a:solidFill>
                <a:latin typeface="Monotype Corsiva" pitchFamily="66" charset="0"/>
              </a:rPr>
              <a:t>GSM: 0889 777 994</a:t>
            </a:r>
            <a:r>
              <a:rPr lang="bg-BG" altLang="bg-BG" sz="2800" dirty="0" smtClean="0">
                <a:solidFill>
                  <a:srgbClr val="0033CC"/>
                </a:solidFill>
                <a:latin typeface="Monotype Corsiva" pitchFamily="66" charset="0"/>
              </a:rPr>
              <a:t>; 0885 </a:t>
            </a:r>
            <a:r>
              <a:rPr lang="bg-BG" altLang="bg-BG" sz="2800" dirty="0">
                <a:solidFill>
                  <a:srgbClr val="0033CC"/>
                </a:solidFill>
                <a:latin typeface="Monotype Corsiva" pitchFamily="66" charset="0"/>
              </a:rPr>
              <a:t>716 168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bg-BG" sz="2800" dirty="0">
                <a:solidFill>
                  <a:srgbClr val="0033CC"/>
                </a:solidFill>
                <a:latin typeface="Monotype Corsiva" pitchFamily="66" charset="0"/>
              </a:rPr>
              <a:t>E-mail: office@ippm-bg.org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bg-BG" sz="2800" dirty="0">
                <a:solidFill>
                  <a:srgbClr val="0033CC"/>
                </a:solidFill>
                <a:latin typeface="Monotype Corsiva" pitchFamily="66" charset="0"/>
              </a:rPr>
              <a:t>Web: </a:t>
            </a:r>
            <a:r>
              <a:rPr lang="en-US" altLang="bg-BG" sz="2800" dirty="0" smtClean="0">
                <a:solidFill>
                  <a:srgbClr val="0033CC"/>
                </a:solidFill>
                <a:latin typeface="Monotype Corsiva" pitchFamily="66" charset="0"/>
                <a:hlinkClick r:id="rId2"/>
              </a:rPr>
              <a:t>www.ippm-bg.org</a:t>
            </a:r>
            <a:endParaRPr lang="bg-BG" altLang="bg-BG" sz="2800" dirty="0" smtClean="0">
              <a:solidFill>
                <a:srgbClr val="0033CC"/>
              </a:solidFill>
              <a:latin typeface="Monotype Corsiva" pitchFamily="66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bg-BG" altLang="bg-BG" sz="2800" dirty="0" smtClean="0">
                <a:solidFill>
                  <a:srgbClr val="0033CC"/>
                </a:solidFill>
                <a:latin typeface="Monotype Corsiva" pitchFamily="66" charset="0"/>
              </a:rPr>
              <a:t>Управител: </a:t>
            </a:r>
            <a:r>
              <a:rPr lang="bg-BG" altLang="bg-BG" sz="2800" b="1" dirty="0" smtClean="0">
                <a:solidFill>
                  <a:srgbClr val="0033CC"/>
                </a:solidFill>
                <a:latin typeface="Monotype Corsiva" pitchFamily="66" charset="0"/>
              </a:rPr>
              <a:t>Петя Донова</a:t>
            </a:r>
            <a:endParaRPr lang="bg-BG" altLang="bg-BG" sz="2800" b="1" dirty="0">
              <a:solidFill>
                <a:srgbClr val="0033CC"/>
              </a:solidFill>
              <a:latin typeface="Monotype Corsiva" pitchFamily="66" charset="0"/>
            </a:endParaRPr>
          </a:p>
        </p:txBody>
      </p:sp>
      <p:sp>
        <p:nvSpPr>
          <p:cNvPr id="14" name="Rectangle 20"/>
          <p:cNvSpPr txBox="1">
            <a:spLocks noChangeArrowheads="1"/>
          </p:cNvSpPr>
          <p:nvPr/>
        </p:nvSpPr>
        <p:spPr bwMode="auto">
          <a:xfrm>
            <a:off x="785813" y="428625"/>
            <a:ext cx="8001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4D4D4D"/>
              </a:buClr>
              <a:buSzPct val="75000"/>
              <a:defRPr/>
            </a:pPr>
            <a:r>
              <a:rPr lang="bg-BG" sz="22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+mn-cs"/>
              </a:rPr>
              <a:t>ИНСТИТУТ ЗА УПРАВЛЕНИЕ НА ПРОГРАМИ И ПРОЕКТИ </a:t>
            </a:r>
          </a:p>
        </p:txBody>
      </p:sp>
      <p:pic>
        <p:nvPicPr>
          <p:cNvPr id="15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"/>
            <a:ext cx="1055688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83668"/>
            <a:ext cx="3595161" cy="2855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2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dirty="0">
                <a:solidFill>
                  <a:srgbClr val="0033CC"/>
                </a:solidFill>
              </a:rPr>
              <a:t>Изготвянето на оценката премина през следните </a:t>
            </a:r>
            <a:r>
              <a:rPr lang="bg-BG" b="1" i="1" dirty="0">
                <a:solidFill>
                  <a:srgbClr val="0033CC"/>
                </a:solidFill>
              </a:rPr>
              <a:t>последователни фази</a:t>
            </a:r>
            <a:r>
              <a:rPr lang="bg-BG" b="1" dirty="0" smtClean="0">
                <a:solidFill>
                  <a:srgbClr val="0033CC"/>
                </a:solidFill>
              </a:rPr>
              <a:t>: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Идентифициране на проблемната ситуация;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Анализ на заинтересованите страни;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Подготовка на оценката;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Събиране на данни;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Анализ и интерпретация на информацията;</a:t>
            </a:r>
          </a:p>
          <a:p>
            <a:pPr lvl="0"/>
            <a:r>
              <a:rPr lang="bg-BG" dirty="0">
                <a:solidFill>
                  <a:srgbClr val="0033CC"/>
                </a:solidFill>
              </a:rPr>
              <a:t>Вграждане на резултатите в политиката за местно и регионално развитие.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24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 fontScale="92500" lnSpcReduction="20000"/>
          </a:bodyPr>
          <a:lstStyle/>
          <a:p>
            <a:r>
              <a:rPr lang="bg-BG" dirty="0">
                <a:solidFill>
                  <a:srgbClr val="0033CC"/>
                </a:solidFill>
              </a:rPr>
              <a:t>При изготвянето на оценката са използвани следните </a:t>
            </a:r>
            <a:r>
              <a:rPr lang="bg-BG" b="1" i="1" dirty="0">
                <a:solidFill>
                  <a:srgbClr val="0033CC"/>
                </a:solidFill>
              </a:rPr>
              <a:t>подходи и методи</a:t>
            </a:r>
            <a:r>
              <a:rPr lang="bg-BG" dirty="0">
                <a:solidFill>
                  <a:srgbClr val="0033CC"/>
                </a:solidFill>
              </a:rPr>
              <a:t>: </a:t>
            </a:r>
          </a:p>
          <a:p>
            <a:r>
              <a:rPr lang="bg-BG" b="1" dirty="0" smtClean="0"/>
              <a:t>Наблюдение</a:t>
            </a:r>
          </a:p>
          <a:p>
            <a:r>
              <a:rPr lang="bg-BG" b="1" dirty="0" smtClean="0"/>
              <a:t>Проучване</a:t>
            </a:r>
          </a:p>
          <a:p>
            <a:r>
              <a:rPr lang="bg-BG" b="1" dirty="0" smtClean="0"/>
              <a:t>Описание</a:t>
            </a:r>
          </a:p>
          <a:p>
            <a:r>
              <a:rPr lang="bg-BG" b="1" dirty="0"/>
              <a:t>Анализ и Синтез</a:t>
            </a:r>
            <a:r>
              <a:rPr lang="bg-BG" dirty="0"/>
              <a:t> </a:t>
            </a:r>
            <a:endParaRPr lang="bg-BG" dirty="0" smtClean="0"/>
          </a:p>
          <a:p>
            <a:r>
              <a:rPr lang="bg-BG" b="1" dirty="0" smtClean="0"/>
              <a:t>Оценка</a:t>
            </a:r>
          </a:p>
          <a:p>
            <a:r>
              <a:rPr lang="bg-BG" b="1" dirty="0" smtClean="0"/>
              <a:t>Сравнение</a:t>
            </a:r>
          </a:p>
          <a:p>
            <a:r>
              <a:rPr lang="bg-BG" b="1" dirty="0"/>
              <a:t>Работа в екип </a:t>
            </a:r>
            <a:endParaRPr lang="bg-BG" b="1" dirty="0" smtClean="0"/>
          </a:p>
          <a:p>
            <a:r>
              <a:rPr lang="bg-BG" b="1" dirty="0"/>
              <a:t>SWOT анализ</a:t>
            </a:r>
            <a:r>
              <a:rPr lang="bg-BG" dirty="0"/>
              <a:t> </a:t>
            </a:r>
            <a:endParaRPr lang="bg-BG" dirty="0" smtClean="0"/>
          </a:p>
          <a:p>
            <a:r>
              <a:rPr lang="bg-BG" b="1" dirty="0"/>
              <a:t>Индексен метод</a:t>
            </a:r>
            <a:r>
              <a:rPr lang="bg-BG" dirty="0"/>
              <a:t> </a:t>
            </a:r>
            <a:endParaRPr lang="bg-BG" dirty="0" smtClean="0"/>
          </a:p>
          <a:p>
            <a:r>
              <a:rPr lang="bg-BG" b="1" dirty="0"/>
              <a:t>Графични методи</a:t>
            </a:r>
            <a:r>
              <a:rPr lang="bg-BG" dirty="0"/>
              <a:t> </a:t>
            </a:r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bg-BG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069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7320" y="49213"/>
            <a:ext cx="8206680" cy="794519"/>
          </a:xfrm>
        </p:spPr>
        <p:txBody>
          <a:bodyPr>
            <a:normAutofit fontScale="90000"/>
          </a:bodyPr>
          <a:lstStyle/>
          <a:p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en-US" sz="2400" kern="0" dirty="0" smtClean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r>
              <a:rPr lang="bg-BG" sz="2400" kern="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ИНСТИТУТ </a:t>
            </a:r>
            <a:r>
              <a:rPr lang="bg-BG" sz="2400" kern="0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ЗА УПРАВЛЕНИЕ НА ПРОГРАМИ И ПРОЕКТИ</a:t>
            </a:r>
            <a:r>
              <a:rPr lang="bg-BG" sz="2400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> </a:t>
            </a:r>
            <a: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  <a:t/>
            </a:r>
            <a:br>
              <a:rPr lang="bg-BG" kern="0" dirty="0">
                <a:solidFill>
                  <a:srgbClr val="2D5CE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Arial" panose="020B0604020202020204" pitchFamily="34" charset="0"/>
              </a:rPr>
            </a:b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149350"/>
            <a:ext cx="9144000" cy="5708650"/>
          </a:xfrm>
        </p:spPr>
        <p:txBody>
          <a:bodyPr>
            <a:normAutofit/>
          </a:bodyPr>
          <a:lstStyle/>
          <a:p>
            <a:r>
              <a:rPr lang="bg-BG" b="1" dirty="0" smtClean="0">
                <a:solidFill>
                  <a:srgbClr val="0033CC"/>
                </a:solidFill>
              </a:rPr>
              <a:t>Методика </a:t>
            </a:r>
            <a:r>
              <a:rPr lang="bg-BG" b="1" dirty="0">
                <a:solidFill>
                  <a:srgbClr val="0033CC"/>
                </a:solidFill>
              </a:rPr>
              <a:t>за качествена оценка на количествени </a:t>
            </a:r>
            <a:r>
              <a:rPr lang="bg-BG" b="1" dirty="0" smtClean="0">
                <a:solidFill>
                  <a:srgbClr val="0033CC"/>
                </a:solidFill>
              </a:rPr>
              <a:t>показатели</a:t>
            </a:r>
          </a:p>
          <a:p>
            <a:endParaRPr lang="bg-BG" b="1" dirty="0">
              <a:solidFill>
                <a:srgbClr val="0033CC"/>
              </a:solidFill>
            </a:endParaRPr>
          </a:p>
          <a:p>
            <a:pPr algn="l"/>
            <a:endParaRPr lang="bg-BG" b="1" dirty="0">
              <a:solidFill>
                <a:srgbClr val="0033CC"/>
              </a:solidFill>
            </a:endParaRPr>
          </a:p>
          <a:p>
            <a:pPr lvl="0" algn="l"/>
            <a:endParaRPr lang="bg-BG" dirty="0"/>
          </a:p>
        </p:txBody>
      </p:sp>
      <p:pic>
        <p:nvPicPr>
          <p:cNvPr id="4" name="Picture 21" descr="Z:\OBSHTI\Loga\Loga_ IPPM\IPPM_logo-Petko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13"/>
            <a:ext cx="1055688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451836"/>
              </p:ext>
            </p:extLst>
          </p:nvPr>
        </p:nvGraphicFramePr>
        <p:xfrm>
          <a:off x="0" y="2420888"/>
          <a:ext cx="9144000" cy="3816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1113">
                  <a:extLst>
                    <a:ext uri="{9D8B030D-6E8A-4147-A177-3AD203B41FA5}">
                      <a16:colId xmlns="" xmlns:a16="http://schemas.microsoft.com/office/drawing/2014/main" val="2857747853"/>
                    </a:ext>
                  </a:extLst>
                </a:gridCol>
                <a:gridCol w="3135334">
                  <a:extLst>
                    <a:ext uri="{9D8B030D-6E8A-4147-A177-3AD203B41FA5}">
                      <a16:colId xmlns="" xmlns:a16="http://schemas.microsoft.com/office/drawing/2014/main" val="2149818143"/>
                    </a:ext>
                  </a:extLst>
                </a:gridCol>
                <a:gridCol w="2867553">
                  <a:extLst>
                    <a:ext uri="{9D8B030D-6E8A-4147-A177-3AD203B41FA5}">
                      <a16:colId xmlns="" xmlns:a16="http://schemas.microsoft.com/office/drawing/2014/main" val="4090817532"/>
                    </a:ext>
                  </a:extLst>
                </a:gridCol>
              </a:tblGrid>
              <a:tr h="10055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Процентно съотношение изпълнение (в %) към 2020г.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Процентно съотношение изпълнение (в %) към 2016г.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bg-BG" sz="1100">
                          <a:effectLst/>
                        </a:rPr>
                        <a:t>Качествена оценка на изпълнението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515060599"/>
                  </a:ext>
                </a:extLst>
              </a:tr>
              <a:tr h="60210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0 (неизпълнение) - 15 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0 (неизпълнение) - 7 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слабо изпълнение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974941384"/>
                  </a:ext>
                </a:extLst>
              </a:tr>
              <a:tr h="57291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от 16 до 40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от 8 до 20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умерено изпълнение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693874414"/>
                  </a:ext>
                </a:extLst>
              </a:tr>
              <a:tr h="57291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от 41 до 60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от 21 до 30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добро изпълнение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606376753"/>
                  </a:ext>
                </a:extLst>
              </a:tr>
              <a:tr h="57291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от 61 до 80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от 31 до 40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много добро изпълнение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643615047"/>
                  </a:ext>
                </a:extLst>
              </a:tr>
              <a:tr h="49007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над 80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>
                          <a:effectLst/>
                        </a:rPr>
                        <a:t>над 40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g-BG" sz="1100" dirty="0">
                          <a:effectLst/>
                        </a:rPr>
                        <a:t>отлично изпълнение</a:t>
                      </a:r>
                      <a:endParaRPr lang="bg-BG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95195612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-180528" y="6299677"/>
            <a:ext cx="13870601" cy="247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bg-BG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Източник: Оценителска методика</a:t>
            </a:r>
            <a:endParaRPr kumimoji="0" lang="bg-BG" altLang="bg-BG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41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0" y="31651"/>
            <a:ext cx="9144000" cy="1000108"/>
          </a:xfrm>
        </p:spPr>
        <p:txBody>
          <a:bodyPr>
            <a:normAutofit fontScale="90000"/>
          </a:bodyPr>
          <a:lstStyle/>
          <a:p>
            <a:r>
              <a:rPr lang="bg-BG" sz="36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Визия на ОСР на област Велико Търново 2014-2020г</a:t>
            </a:r>
            <a:r>
              <a:rPr lang="en-US" sz="36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bg-BG" sz="36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bg-BG" dirty="0" smtClean="0">
                <a:solidFill>
                  <a:srgbClr val="FF0000"/>
                </a:solidFill>
              </a:rPr>
              <a:t>Област </a:t>
            </a:r>
            <a:r>
              <a:rPr lang="bg-BG" dirty="0">
                <a:solidFill>
                  <a:srgbClr val="FF0000"/>
                </a:solidFill>
              </a:rPr>
              <a:t>Велико Търново е емблематичен за България и динамично развиващ се дунавски регион, в рамките на който се осъществяват разнообразни и взаимно допълващи се индустриални, транспортно-логистични, земеделски, туристически, културни и образователни дейности, привлекателни за инвеститори и туристи и осигуряващи високо качество на живота за жителите на областта.</a:t>
            </a:r>
          </a:p>
          <a:p>
            <a:pPr marL="0" indent="0" algn="ctr">
              <a:buNone/>
            </a:pPr>
            <a:endParaRPr lang="bg-BG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bg-BG" b="1" dirty="0">
                <a:solidFill>
                  <a:schemeClr val="accent6">
                    <a:lumMod val="50000"/>
                  </a:schemeClr>
                </a:solidFill>
              </a:rPr>
              <a:t>За изпълнение на визията са поставени </a:t>
            </a:r>
            <a:r>
              <a:rPr lang="bg-BG" b="1" dirty="0" smtClean="0">
                <a:solidFill>
                  <a:schemeClr val="accent6">
                    <a:lumMod val="50000"/>
                  </a:schemeClr>
                </a:solidFill>
              </a:rPr>
              <a:t>4 </a:t>
            </a:r>
            <a:r>
              <a:rPr lang="bg-BG" b="1" dirty="0">
                <a:solidFill>
                  <a:schemeClr val="accent6">
                    <a:lumMod val="50000"/>
                  </a:schemeClr>
                </a:solidFill>
              </a:rPr>
              <a:t>стратегически </a:t>
            </a:r>
            <a:r>
              <a:rPr lang="bg-BG" b="1" dirty="0" smtClean="0">
                <a:solidFill>
                  <a:schemeClr val="accent6">
                    <a:lumMod val="50000"/>
                  </a:schemeClr>
                </a:solidFill>
              </a:rPr>
              <a:t>цели</a:t>
            </a:r>
            <a:endParaRPr lang="bg-BG" b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3989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3650</Words>
  <Application>Microsoft Office PowerPoint</Application>
  <PresentationFormat>On-screen Show (4:3)</PresentationFormat>
  <Paragraphs>495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Arial</vt:lpstr>
      <vt:lpstr>Calibri</vt:lpstr>
      <vt:lpstr>Monotype Corsiva</vt:lpstr>
      <vt:lpstr>Times New Roman</vt:lpstr>
      <vt:lpstr>Wingdings</vt:lpstr>
      <vt:lpstr>Office Theme</vt:lpstr>
      <vt:lpstr>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Визия на ОСР на област Велико Търново 2014-2020г.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Препоръките, заложени в междинната оценка, са отразени в Актуализацията на областната стратегия за развитие, с цел да се постигнат по-добри резултати при изпълнение на самата стратегия, съобразени със стратегическите документи от по-висок ранг, както и със социално-икономическите промени и тенденции в областта.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  ИНСТИТУТ ЗА УПРАВЛЕНИЕ НА ПРОГРАМИ И ПРОЕКТИ 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Petya Donova</cp:lastModifiedBy>
  <cp:revision>125</cp:revision>
  <dcterms:created xsi:type="dcterms:W3CDTF">2017-06-14T15:44:07Z</dcterms:created>
  <dcterms:modified xsi:type="dcterms:W3CDTF">2018-03-26T21:22:48Z</dcterms:modified>
</cp:coreProperties>
</file>